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7" r:id="rId7"/>
    <p:sldId id="261" r:id="rId8"/>
    <p:sldId id="268" r:id="rId9"/>
    <p:sldId id="269" r:id="rId10"/>
    <p:sldId id="270" r:id="rId11"/>
    <p:sldId id="262" r:id="rId12"/>
    <p:sldId id="271" r:id="rId13"/>
    <p:sldId id="263" r:id="rId14"/>
    <p:sldId id="265" r:id="rId15"/>
  </p:sldIdLst>
  <p:sldSz cx="14630400" cy="8229600"/>
  <p:notesSz cx="8229600" cy="14630400"/>
  <p:embeddedFontLst>
    <p:embeddedFont>
      <p:font typeface="Dela Gothic One" panose="020B0604020202020204" charset="-128"/>
      <p:regular r:id="rId17"/>
    </p:embeddedFont>
    <p:embeddedFont>
      <p:font typeface="DM Sans" pitchFamily="2" charset="0"/>
      <p:regular r:id="rId18"/>
      <p:bold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40" d="100"/>
          <a:sy n="40" d="100"/>
        </p:scale>
        <p:origin x="34" y="7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4207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4E7282-C45A-A3CE-D601-0B67225536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AB67B0-20B5-808F-93AF-5771C693CC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3107C8-9866-3AEA-334F-E983FB30F03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4C7A1BF-500F-6680-D016-F64367317D18}"/>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42151075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5F41A6-3A83-E142-5928-71503DC79A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3CCEF6-C7C2-A18F-AEF5-E77B8962B4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F8DDCA-2BB8-8E59-747A-34D831BAF08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67FACB7-D0E0-9716-456B-3925AB36A839}"/>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4587207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7839EB-6DE3-8911-72B6-C4FF64CC5D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688472-9246-7BE9-520D-645CC5C068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21C503-60D2-EDD3-25D6-AD0E185D7D2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2B2C8FA-8AED-22E5-8344-FF521E431EBF}"/>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573007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6A62B9-6BC9-C27A-8A7C-67AB1821AC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F1301E-2410-F78D-A5DB-3033F2DB7D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5A8091-0C50-2ACC-2C83-2AB2DC39402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D1A24B1-D41E-3C91-38C0-10AAB0ABCE82}"/>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4998173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17B92C-62A5-A286-9F43-B3299BCAB1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FFE3B3-4254-825D-EC9C-6C9FED3002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FB1BD1-3B75-09A2-614C-6D76D62351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13CCF55-719B-94EE-3C83-004A4A62DB20}"/>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796042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hyperlink" Target="mailto:mukeshudatha7@gmail.com" TargetMode="External"/><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hyperlink" Target="https://linkedin.com/in/mukesh-gopi-nandh"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4709" y="2700457"/>
            <a:ext cx="7627382" cy="1247061"/>
          </a:xfrm>
          <a:prstGeom prst="rect">
            <a:avLst/>
          </a:prstGeom>
          <a:noFill/>
          <a:ln/>
        </p:spPr>
        <p:txBody>
          <a:bodyPr wrap="square" lIns="0" tIns="0" rIns="0" bIns="0" rtlCol="0" anchor="t"/>
          <a:lstStyle/>
          <a:p>
            <a:pPr marL="0" indent="0" algn="l">
              <a:lnSpc>
                <a:spcPts val="4900"/>
              </a:lnSpc>
              <a:buNone/>
            </a:pPr>
            <a:r>
              <a:rPr lang="en-US" sz="3900" dirty="0">
                <a:solidFill>
                  <a:srgbClr val="FAEBEB"/>
                </a:solidFill>
                <a:latin typeface="Dela Gothic One" pitchFamily="34" charset="0"/>
                <a:ea typeface="Dela Gothic One" pitchFamily="34" charset="-122"/>
                <a:cs typeface="Dela Gothic One" pitchFamily="34" charset="-120"/>
              </a:rPr>
              <a:t>Shopping Analysis of Customers</a:t>
            </a:r>
            <a:endParaRPr lang="en-US" sz="3900" dirty="0"/>
          </a:p>
        </p:txBody>
      </p:sp>
      <p:sp>
        <p:nvSpPr>
          <p:cNvPr id="4" name="Text 1"/>
          <p:cNvSpPr/>
          <p:nvPr/>
        </p:nvSpPr>
        <p:spPr>
          <a:xfrm>
            <a:off x="6244709" y="4023241"/>
            <a:ext cx="2971443" cy="311706"/>
          </a:xfrm>
          <a:prstGeom prst="rect">
            <a:avLst/>
          </a:prstGeom>
          <a:noFill/>
          <a:ln/>
        </p:spPr>
        <p:txBody>
          <a:bodyPr wrap="none" lIns="0" tIns="0" rIns="0" bIns="0" rtlCol="0" anchor="t"/>
          <a:lstStyle/>
          <a:p>
            <a:pPr marL="0" indent="0" algn="l">
              <a:lnSpc>
                <a:spcPts val="2450"/>
              </a:lnSpc>
              <a:buNone/>
            </a:pPr>
            <a:r>
              <a:rPr lang="en-US" sz="1950" dirty="0">
                <a:solidFill>
                  <a:srgbClr val="FAEBEB"/>
                </a:solidFill>
                <a:latin typeface="Dela Gothic One" pitchFamily="34" charset="0"/>
                <a:ea typeface="Dela Gothic One" pitchFamily="34" charset="-122"/>
                <a:cs typeface="Dela Gothic One" pitchFamily="34" charset="-120"/>
              </a:rPr>
              <a:t>Final Project Report</a:t>
            </a:r>
            <a:endParaRPr lang="en-US" sz="1950" dirty="0"/>
          </a:p>
        </p:txBody>
      </p:sp>
      <p:sp>
        <p:nvSpPr>
          <p:cNvPr id="5" name="Text 2"/>
          <p:cNvSpPr/>
          <p:nvPr/>
        </p:nvSpPr>
        <p:spPr>
          <a:xfrm>
            <a:off x="6244709" y="4619268"/>
            <a:ext cx="7627382" cy="909757"/>
          </a:xfrm>
          <a:prstGeom prst="rect">
            <a:avLst/>
          </a:prstGeom>
          <a:noFill/>
          <a:ln/>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A comprehensive end-to-end analytics project leveraging Python, PostgreSQL, and Power BI to uncover actionable insights from customer shopping behavior and drive strategic business decisions.</a:t>
            </a:r>
            <a:endParaRPr lang="en-US" sz="14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AC5F2D-2615-C65C-C790-475A4DFD3421}"/>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04D94A74-51B3-5916-AFAA-F65B011E3BCB}"/>
              </a:ext>
            </a:extLst>
          </p:cNvPr>
          <p:cNvPicPr>
            <a:picLocks noChangeAspect="1"/>
          </p:cNvPicPr>
          <p:nvPr/>
        </p:nvPicPr>
        <p:blipFill>
          <a:blip r:embed="rId3"/>
          <a:stretch>
            <a:fillRect/>
          </a:stretch>
        </p:blipFill>
        <p:spPr>
          <a:xfrm>
            <a:off x="0" y="0"/>
            <a:ext cx="14630400" cy="2079069"/>
          </a:xfrm>
          <a:prstGeom prst="rect">
            <a:avLst/>
          </a:prstGeom>
        </p:spPr>
      </p:pic>
      <p:sp>
        <p:nvSpPr>
          <p:cNvPr id="3" name="Text 0">
            <a:extLst>
              <a:ext uri="{FF2B5EF4-FFF2-40B4-BE49-F238E27FC236}">
                <a16:creationId xmlns:a16="http://schemas.microsoft.com/office/drawing/2014/main" id="{B5B4C942-90CC-A6D4-7E36-09436585B8A4}"/>
              </a:ext>
            </a:extLst>
          </p:cNvPr>
          <p:cNvSpPr/>
          <p:nvPr/>
        </p:nvSpPr>
        <p:spPr>
          <a:xfrm>
            <a:off x="665321" y="2536388"/>
            <a:ext cx="5960745" cy="547092"/>
          </a:xfrm>
          <a:prstGeom prst="rect">
            <a:avLst/>
          </a:prstGeom>
          <a:noFill/>
          <a:ln/>
        </p:spPr>
        <p:txBody>
          <a:bodyPr wrap="none" lIns="0" tIns="0" rIns="0" bIns="0" rtlCol="0" anchor="t"/>
          <a:lstStyle/>
          <a:p>
            <a:pPr marL="0" indent="0" algn="l">
              <a:lnSpc>
                <a:spcPts val="4300"/>
              </a:lnSpc>
              <a:buNone/>
            </a:pPr>
            <a:r>
              <a:rPr lang="en-US" sz="3400" dirty="0">
                <a:solidFill>
                  <a:srgbClr val="FAEBEB"/>
                </a:solidFill>
                <a:latin typeface="Dela Gothic One" pitchFamily="34" charset="0"/>
                <a:ea typeface="Dela Gothic One" pitchFamily="34" charset="-122"/>
                <a:cs typeface="Dela Gothic One" pitchFamily="34" charset="-120"/>
              </a:rPr>
              <a:t>Key Customer Insights</a:t>
            </a:r>
            <a:endParaRPr lang="en-US" sz="3400" dirty="0"/>
          </a:p>
        </p:txBody>
      </p:sp>
      <p:sp>
        <p:nvSpPr>
          <p:cNvPr id="4" name="Shape 1">
            <a:extLst>
              <a:ext uri="{FF2B5EF4-FFF2-40B4-BE49-F238E27FC236}">
                <a16:creationId xmlns:a16="http://schemas.microsoft.com/office/drawing/2014/main" id="{452008CF-6F3D-3A18-59D8-BDA8FB0199A0}"/>
              </a:ext>
            </a:extLst>
          </p:cNvPr>
          <p:cNvSpPr/>
          <p:nvPr/>
        </p:nvSpPr>
        <p:spPr>
          <a:xfrm>
            <a:off x="665321" y="3332917"/>
            <a:ext cx="6566654" cy="3845600"/>
          </a:xfrm>
          <a:prstGeom prst="roundRect">
            <a:avLst>
              <a:gd name="adj" fmla="val 1817"/>
            </a:avLst>
          </a:prstGeom>
          <a:solidFill>
            <a:srgbClr val="740B0B"/>
          </a:solidFill>
          <a:ln w="7620">
            <a:solidFill>
              <a:srgbClr val="8D2424"/>
            </a:solidFill>
            <a:prstDash val="solid"/>
          </a:ln>
        </p:spPr>
      </p:sp>
      <p:sp>
        <p:nvSpPr>
          <p:cNvPr id="5" name="Text 2">
            <a:extLst>
              <a:ext uri="{FF2B5EF4-FFF2-40B4-BE49-F238E27FC236}">
                <a16:creationId xmlns:a16="http://schemas.microsoft.com/office/drawing/2014/main" id="{D215782A-E8B2-8B11-7427-7871101F4058}"/>
              </a:ext>
            </a:extLst>
          </p:cNvPr>
          <p:cNvSpPr/>
          <p:nvPr/>
        </p:nvSpPr>
        <p:spPr>
          <a:xfrm>
            <a:off x="839272" y="3506868"/>
            <a:ext cx="2792373" cy="174426"/>
          </a:xfrm>
          <a:prstGeom prst="rect">
            <a:avLst/>
          </a:prstGeom>
          <a:noFill/>
          <a:ln/>
        </p:spPr>
        <p:txBody>
          <a:bodyPr wrap="none" lIns="0" tIns="0" rIns="0" bIns="0" rtlCol="0" anchor="t"/>
          <a:lstStyle/>
          <a:p>
            <a:pPr>
              <a:lnSpc>
                <a:spcPts val="2550"/>
              </a:lnSpc>
            </a:pPr>
            <a:r>
              <a:rPr lang="en-US" sz="2050" dirty="0">
                <a:solidFill>
                  <a:srgbClr val="FFE5E5"/>
                </a:solidFill>
                <a:latin typeface="Dela Gothic One" pitchFamily="34" charset="0"/>
                <a:ea typeface="Dela Gothic One" pitchFamily="34" charset="-122"/>
              </a:rPr>
              <a:t>Repeat Buyers vs Subscription </a:t>
            </a:r>
          </a:p>
          <a:p>
            <a:pPr>
              <a:lnSpc>
                <a:spcPts val="2550"/>
              </a:lnSpc>
            </a:pPr>
            <a:r>
              <a:rPr lang="en-US" sz="2050" dirty="0">
                <a:solidFill>
                  <a:srgbClr val="FFE5E5"/>
                </a:solidFill>
                <a:latin typeface="Dela Gothic One" pitchFamily="34" charset="0"/>
                <a:ea typeface="Dela Gothic One" pitchFamily="34" charset="-122"/>
              </a:rPr>
              <a:t>Correlation</a:t>
            </a:r>
            <a:endParaRPr lang="en-US" sz="2050" dirty="0"/>
          </a:p>
        </p:txBody>
      </p:sp>
      <p:sp>
        <p:nvSpPr>
          <p:cNvPr id="7" name="Text 3">
            <a:extLst>
              <a:ext uri="{FF2B5EF4-FFF2-40B4-BE49-F238E27FC236}">
                <a16:creationId xmlns:a16="http://schemas.microsoft.com/office/drawing/2014/main" id="{C3A15804-741C-B705-F1C1-9537E48A5798}"/>
              </a:ext>
            </a:extLst>
          </p:cNvPr>
          <p:cNvSpPr/>
          <p:nvPr/>
        </p:nvSpPr>
        <p:spPr>
          <a:xfrm>
            <a:off x="839272" y="5672257"/>
            <a:ext cx="6218753" cy="659126"/>
          </a:xfrm>
          <a:prstGeom prst="rect">
            <a:avLst/>
          </a:prstGeom>
          <a:noFill/>
          <a:ln/>
        </p:spPr>
        <p:txBody>
          <a:bodyPr wrap="square" lIns="0" tIns="0" rIns="0" bIns="0" rtlCol="0" anchor="t"/>
          <a:lstStyle/>
          <a:p>
            <a:pPr>
              <a:lnSpc>
                <a:spcPts val="2050"/>
              </a:lnSpc>
            </a:pPr>
            <a:r>
              <a:rPr lang="en-US" sz="1300" dirty="0">
                <a:solidFill>
                  <a:srgbClr val="FFE5E5"/>
                </a:solidFill>
                <a:latin typeface="DM Sans" pitchFamily="34" charset="0"/>
                <a:ea typeface="DM Sans" pitchFamily="34" charset="-122"/>
                <a:cs typeface="DM Sans" pitchFamily="34" charset="-120"/>
              </a:rPr>
              <a:t> Among repeat buyers, 958 are subscribed while 2,518 are non-subscribed, showing a partial but positive correlation.</a:t>
            </a:r>
          </a:p>
          <a:p>
            <a:pPr>
              <a:lnSpc>
                <a:spcPts val="2050"/>
              </a:lnSpc>
            </a:pPr>
            <a:r>
              <a:rPr lang="en-US" sz="1300" dirty="0">
                <a:solidFill>
                  <a:srgbClr val="FFE5E5"/>
                </a:solidFill>
                <a:latin typeface="DM Sans" pitchFamily="34" charset="0"/>
                <a:ea typeface="DM Sans" pitchFamily="34" charset="-122"/>
                <a:cs typeface="DM Sans" pitchFamily="34" charset="-120"/>
              </a:rPr>
              <a:t>Encouraging frequent buyers to subscribe can strengthen loyalty and increase long-term retention.</a:t>
            </a:r>
            <a:endParaRPr lang="en-US" sz="1300" dirty="0"/>
          </a:p>
        </p:txBody>
      </p:sp>
      <p:sp>
        <p:nvSpPr>
          <p:cNvPr id="8" name="Shape 4">
            <a:extLst>
              <a:ext uri="{FF2B5EF4-FFF2-40B4-BE49-F238E27FC236}">
                <a16:creationId xmlns:a16="http://schemas.microsoft.com/office/drawing/2014/main" id="{8974AD23-69CD-2B9E-EC95-4594B54B5561}"/>
              </a:ext>
            </a:extLst>
          </p:cNvPr>
          <p:cNvSpPr/>
          <p:nvPr/>
        </p:nvSpPr>
        <p:spPr>
          <a:xfrm>
            <a:off x="7398306" y="3332917"/>
            <a:ext cx="6566773" cy="3845600"/>
          </a:xfrm>
          <a:prstGeom prst="roundRect">
            <a:avLst>
              <a:gd name="adj" fmla="val 1817"/>
            </a:avLst>
          </a:prstGeom>
          <a:solidFill>
            <a:srgbClr val="740B0B"/>
          </a:solidFill>
          <a:ln w="7620">
            <a:solidFill>
              <a:srgbClr val="8D2424"/>
            </a:solidFill>
            <a:prstDash val="solid"/>
          </a:ln>
        </p:spPr>
      </p:sp>
      <p:sp>
        <p:nvSpPr>
          <p:cNvPr id="9" name="Text 5">
            <a:extLst>
              <a:ext uri="{FF2B5EF4-FFF2-40B4-BE49-F238E27FC236}">
                <a16:creationId xmlns:a16="http://schemas.microsoft.com/office/drawing/2014/main" id="{DB36F239-C16E-724D-257D-7C6537C7860D}"/>
              </a:ext>
            </a:extLst>
          </p:cNvPr>
          <p:cNvSpPr/>
          <p:nvPr/>
        </p:nvSpPr>
        <p:spPr>
          <a:xfrm>
            <a:off x="7572256" y="3506867"/>
            <a:ext cx="2626162" cy="328255"/>
          </a:xfrm>
          <a:prstGeom prst="rect">
            <a:avLst/>
          </a:prstGeom>
          <a:noFill/>
          <a:ln/>
        </p:spPr>
        <p:txBody>
          <a:bodyPr wrap="none" lIns="0" tIns="0" rIns="0" bIns="0" rtlCol="0" anchor="t"/>
          <a:lstStyle/>
          <a:p>
            <a:pPr marL="0" indent="0" algn="l">
              <a:lnSpc>
                <a:spcPts val="2550"/>
              </a:lnSpc>
              <a:buNone/>
            </a:pPr>
            <a:r>
              <a:rPr lang="en-US" sz="2050" dirty="0">
                <a:solidFill>
                  <a:srgbClr val="FFE5E5"/>
                </a:solidFill>
                <a:latin typeface="Dela Gothic One" pitchFamily="34" charset="0"/>
                <a:ea typeface="Dela Gothic One" pitchFamily="34" charset="-122"/>
              </a:rPr>
              <a:t>Revenue Contribution by Age Group</a:t>
            </a:r>
            <a:endParaRPr lang="en-US" sz="2050" dirty="0"/>
          </a:p>
        </p:txBody>
      </p:sp>
      <p:sp>
        <p:nvSpPr>
          <p:cNvPr id="11" name="Text 6">
            <a:extLst>
              <a:ext uri="{FF2B5EF4-FFF2-40B4-BE49-F238E27FC236}">
                <a16:creationId xmlns:a16="http://schemas.microsoft.com/office/drawing/2014/main" id="{780D1BC5-6802-9E21-5540-DB75466A1213}"/>
              </a:ext>
            </a:extLst>
          </p:cNvPr>
          <p:cNvSpPr/>
          <p:nvPr/>
        </p:nvSpPr>
        <p:spPr>
          <a:xfrm>
            <a:off x="10848023" y="4114800"/>
            <a:ext cx="2943106" cy="2889767"/>
          </a:xfrm>
          <a:prstGeom prst="rect">
            <a:avLst/>
          </a:prstGeom>
          <a:noFill/>
          <a:ln/>
        </p:spPr>
        <p:txBody>
          <a:bodyPr wrap="square" lIns="0" tIns="0" rIns="0" bIns="0" rtlCol="0" anchor="t"/>
          <a:lstStyle/>
          <a:p>
            <a:pPr>
              <a:lnSpc>
                <a:spcPts val="2050"/>
              </a:lnSpc>
            </a:pPr>
            <a:r>
              <a:rPr lang="en-US" sz="1300" dirty="0">
                <a:solidFill>
                  <a:srgbClr val="FFE5E5"/>
                </a:solidFill>
                <a:latin typeface="DM Sans" pitchFamily="34" charset="0"/>
                <a:ea typeface="DM Sans" pitchFamily="34" charset="-122"/>
                <a:cs typeface="DM Sans" pitchFamily="34" charset="-120"/>
              </a:rPr>
              <a:t>Young Adults generate the highest revenue (₹62,143), followed by Middle-aged and Adult groups.</a:t>
            </a:r>
          </a:p>
          <a:p>
            <a:pPr>
              <a:lnSpc>
                <a:spcPts val="2050"/>
              </a:lnSpc>
            </a:pPr>
            <a:r>
              <a:rPr lang="en-US" sz="1300" dirty="0">
                <a:solidFill>
                  <a:srgbClr val="FFE5E5"/>
                </a:solidFill>
                <a:latin typeface="DM Sans" pitchFamily="34" charset="0"/>
                <a:ea typeface="DM Sans" pitchFamily="34" charset="-122"/>
                <a:cs typeface="DM Sans" pitchFamily="34" charset="-120"/>
              </a:rPr>
              <a:t>This indicates that younger shoppers are the most active buyers, and targeted marketing toward them can further boost sales..</a:t>
            </a:r>
            <a:endParaRPr lang="en-US" sz="1300" dirty="0"/>
          </a:p>
        </p:txBody>
      </p:sp>
      <p:sp>
        <p:nvSpPr>
          <p:cNvPr id="12" name="Text 7">
            <a:extLst>
              <a:ext uri="{FF2B5EF4-FFF2-40B4-BE49-F238E27FC236}">
                <a16:creationId xmlns:a16="http://schemas.microsoft.com/office/drawing/2014/main" id="{B402B116-0513-79D5-6038-29FBCF11A646}"/>
              </a:ext>
            </a:extLst>
          </p:cNvPr>
          <p:cNvSpPr/>
          <p:nvPr/>
        </p:nvSpPr>
        <p:spPr>
          <a:xfrm>
            <a:off x="665321" y="7365563"/>
            <a:ext cx="13299758" cy="532209"/>
          </a:xfrm>
          <a:prstGeom prst="rect">
            <a:avLst/>
          </a:prstGeom>
          <a:noFill/>
          <a:ln/>
        </p:spPr>
        <p:txBody>
          <a:bodyPr wrap="square" lIns="0" tIns="0" rIns="0" bIns="0" rtlCol="0" anchor="t"/>
          <a:lstStyle/>
          <a:p>
            <a:pPr marL="0" indent="0" algn="l">
              <a:lnSpc>
                <a:spcPts val="2050"/>
              </a:lnSpc>
              <a:buNone/>
            </a:pPr>
            <a:r>
              <a:rPr lang="en-US" sz="1300" dirty="0">
                <a:solidFill>
                  <a:srgbClr val="FFE5E5"/>
                </a:solidFill>
                <a:latin typeface="DM Sans" pitchFamily="34" charset="0"/>
                <a:ea typeface="DM Sans" pitchFamily="34" charset="-122"/>
                <a:cs typeface="DM Sans" pitchFamily="34" charset="-120"/>
              </a:rPr>
              <a:t>SQL-based exploratory data analysis uncovered critical patterns in customer spending, loyalty behavior, and purchase trends across multiple dimensions including demographics, product categories, and transaction characteristics.</a:t>
            </a:r>
            <a:endParaRPr lang="en-US" sz="1300" dirty="0"/>
          </a:p>
        </p:txBody>
      </p:sp>
      <p:pic>
        <p:nvPicPr>
          <p:cNvPr id="13" name="Picture 12">
            <a:extLst>
              <a:ext uri="{FF2B5EF4-FFF2-40B4-BE49-F238E27FC236}">
                <a16:creationId xmlns:a16="http://schemas.microsoft.com/office/drawing/2014/main" id="{4990D371-35B9-40FF-4012-3C119DB5CB4E}"/>
              </a:ext>
            </a:extLst>
          </p:cNvPr>
          <p:cNvPicPr>
            <a:picLocks noChangeAspect="1"/>
          </p:cNvPicPr>
          <p:nvPr/>
        </p:nvPicPr>
        <p:blipFill>
          <a:blip r:embed="rId4"/>
          <a:stretch>
            <a:fillRect/>
          </a:stretch>
        </p:blipFill>
        <p:spPr>
          <a:xfrm>
            <a:off x="1809750" y="4229842"/>
            <a:ext cx="3867150" cy="1275190"/>
          </a:xfrm>
          <a:prstGeom prst="rect">
            <a:avLst/>
          </a:prstGeom>
        </p:spPr>
      </p:pic>
      <p:pic>
        <p:nvPicPr>
          <p:cNvPr id="14" name="Picture 13">
            <a:extLst>
              <a:ext uri="{FF2B5EF4-FFF2-40B4-BE49-F238E27FC236}">
                <a16:creationId xmlns:a16="http://schemas.microsoft.com/office/drawing/2014/main" id="{519DCAFC-787E-6205-05E1-45855A515B81}"/>
              </a:ext>
            </a:extLst>
          </p:cNvPr>
          <p:cNvPicPr>
            <a:picLocks noChangeAspect="1"/>
          </p:cNvPicPr>
          <p:nvPr/>
        </p:nvPicPr>
        <p:blipFill>
          <a:blip r:embed="rId5"/>
          <a:stretch>
            <a:fillRect/>
          </a:stretch>
        </p:blipFill>
        <p:spPr>
          <a:xfrm>
            <a:off x="7799487" y="4300657"/>
            <a:ext cx="2171700" cy="2030726"/>
          </a:xfrm>
          <a:prstGeom prst="rect">
            <a:avLst/>
          </a:prstGeom>
        </p:spPr>
      </p:pic>
    </p:spTree>
    <p:extLst>
      <p:ext uri="{BB962C8B-B14F-4D97-AF65-F5344CB8AC3E}">
        <p14:creationId xmlns:p14="http://schemas.microsoft.com/office/powerpoint/2010/main" val="3331289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8309" y="1006078"/>
            <a:ext cx="12329160" cy="623530"/>
          </a:xfrm>
          <a:prstGeom prst="rect">
            <a:avLst/>
          </a:prstGeom>
          <a:noFill/>
          <a:ln/>
        </p:spPr>
        <p:txBody>
          <a:bodyPr wrap="none" lIns="0" tIns="0" rIns="0" bIns="0" rtlCol="0" anchor="t"/>
          <a:lstStyle/>
          <a:p>
            <a:pPr marL="0" indent="0" algn="l">
              <a:lnSpc>
                <a:spcPts val="4900"/>
              </a:lnSpc>
              <a:buNone/>
            </a:pPr>
            <a:r>
              <a:rPr lang="en-US" sz="3900" dirty="0">
                <a:solidFill>
                  <a:srgbClr val="FAEBEB"/>
                </a:solidFill>
                <a:latin typeface="Dela Gothic One" pitchFamily="34" charset="0"/>
                <a:ea typeface="Dela Gothic One" pitchFamily="34" charset="-122"/>
              </a:rPr>
              <a:t>Dashboard</a:t>
            </a:r>
            <a:endParaRPr lang="en-US" sz="3900" dirty="0"/>
          </a:p>
        </p:txBody>
      </p:sp>
      <p:sp>
        <p:nvSpPr>
          <p:cNvPr id="8" name="Shape 4"/>
          <p:cNvSpPr/>
          <p:nvPr/>
        </p:nvSpPr>
        <p:spPr>
          <a:xfrm>
            <a:off x="8865037" y="6043613"/>
            <a:ext cx="189548" cy="189548"/>
          </a:xfrm>
          <a:prstGeom prst="roundRect">
            <a:avLst>
              <a:gd name="adj" fmla="val 9648"/>
            </a:avLst>
          </a:prstGeom>
          <a:solidFill>
            <a:srgbClr val="540808"/>
          </a:solidFill>
          <a:ln/>
        </p:spPr>
      </p:sp>
      <p:sp>
        <p:nvSpPr>
          <p:cNvPr id="9" name="Text 5"/>
          <p:cNvSpPr/>
          <p:nvPr/>
        </p:nvSpPr>
        <p:spPr>
          <a:xfrm>
            <a:off x="9115544" y="6043613"/>
            <a:ext cx="445413" cy="189548"/>
          </a:xfrm>
          <a:prstGeom prst="rect">
            <a:avLst/>
          </a:prstGeom>
          <a:noFill/>
          <a:ln/>
        </p:spPr>
        <p:txBody>
          <a:bodyPr wrap="none" lIns="0" tIns="0" rIns="0" bIns="0" rtlCol="0" anchor="t"/>
          <a:lstStyle/>
          <a:p>
            <a:pPr marL="0" indent="0" algn="l">
              <a:lnSpc>
                <a:spcPts val="1450"/>
              </a:lnSpc>
              <a:buNone/>
            </a:pPr>
            <a:r>
              <a:rPr lang="en-US" sz="1450" dirty="0">
                <a:solidFill>
                  <a:srgbClr val="FFE5E5"/>
                </a:solidFill>
                <a:latin typeface="DM Sans" pitchFamily="34" charset="0"/>
                <a:ea typeface="DM Sans" pitchFamily="34" charset="-122"/>
                <a:cs typeface="DM Sans" pitchFamily="34" charset="-120"/>
              </a:rPr>
              <a:t>Loyal</a:t>
            </a:r>
            <a:endParaRPr lang="en-US" sz="1450" dirty="0"/>
          </a:p>
        </p:txBody>
      </p:sp>
      <p:sp>
        <p:nvSpPr>
          <p:cNvPr id="10" name="Shape 6"/>
          <p:cNvSpPr/>
          <p:nvPr/>
        </p:nvSpPr>
        <p:spPr>
          <a:xfrm>
            <a:off x="10175081" y="6043613"/>
            <a:ext cx="189548" cy="189548"/>
          </a:xfrm>
          <a:prstGeom prst="roundRect">
            <a:avLst>
              <a:gd name="adj" fmla="val 9648"/>
            </a:avLst>
          </a:prstGeom>
          <a:solidFill>
            <a:srgbClr val="CB1313"/>
          </a:solidFill>
          <a:ln/>
        </p:spPr>
      </p:sp>
      <p:pic>
        <p:nvPicPr>
          <p:cNvPr id="16" name="Picture 15">
            <a:extLst>
              <a:ext uri="{FF2B5EF4-FFF2-40B4-BE49-F238E27FC236}">
                <a16:creationId xmlns:a16="http://schemas.microsoft.com/office/drawing/2014/main" id="{79CE8CB9-DC8D-2D9B-7BD6-082BBAA4EC1C}"/>
              </a:ext>
            </a:extLst>
          </p:cNvPr>
          <p:cNvPicPr>
            <a:picLocks noChangeAspect="1"/>
          </p:cNvPicPr>
          <p:nvPr/>
        </p:nvPicPr>
        <p:blipFill>
          <a:blip r:embed="rId3"/>
          <a:stretch>
            <a:fillRect/>
          </a:stretch>
        </p:blipFill>
        <p:spPr>
          <a:xfrm>
            <a:off x="2331779" y="1996439"/>
            <a:ext cx="9966841" cy="560252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93867E-A1B5-946A-8715-A3BCA7A2090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2D8A2742-FAF5-A73E-13A4-C61929B1CB0D}"/>
              </a:ext>
            </a:extLst>
          </p:cNvPr>
          <p:cNvSpPr/>
          <p:nvPr/>
        </p:nvSpPr>
        <p:spPr>
          <a:xfrm>
            <a:off x="758309" y="1006078"/>
            <a:ext cx="12329160" cy="623530"/>
          </a:xfrm>
          <a:prstGeom prst="rect">
            <a:avLst/>
          </a:prstGeom>
          <a:noFill/>
          <a:ln/>
        </p:spPr>
        <p:txBody>
          <a:bodyPr wrap="none" lIns="0" tIns="0" rIns="0" bIns="0" rtlCol="0" anchor="t"/>
          <a:lstStyle/>
          <a:p>
            <a:pPr marL="0" indent="0" algn="l">
              <a:lnSpc>
                <a:spcPts val="4900"/>
              </a:lnSpc>
              <a:buNone/>
            </a:pPr>
            <a:r>
              <a:rPr lang="en-US" sz="3900" dirty="0">
                <a:solidFill>
                  <a:srgbClr val="FAEBEB"/>
                </a:solidFill>
                <a:latin typeface="Dela Gothic One" pitchFamily="34" charset="0"/>
                <a:ea typeface="Dela Gothic One" pitchFamily="34" charset="-122"/>
                <a:cs typeface="Dela Gothic One" pitchFamily="34" charset="-120"/>
              </a:rPr>
              <a:t>Product Performance &amp; Customer Loyalty</a:t>
            </a:r>
            <a:endParaRPr lang="en-US" sz="3900" dirty="0"/>
          </a:p>
        </p:txBody>
      </p:sp>
      <p:sp>
        <p:nvSpPr>
          <p:cNvPr id="3" name="Text 1">
            <a:extLst>
              <a:ext uri="{FF2B5EF4-FFF2-40B4-BE49-F238E27FC236}">
                <a16:creationId xmlns:a16="http://schemas.microsoft.com/office/drawing/2014/main" id="{81133312-6A0C-5D2C-293F-D6C06BF96F11}"/>
              </a:ext>
            </a:extLst>
          </p:cNvPr>
          <p:cNvSpPr/>
          <p:nvPr/>
        </p:nvSpPr>
        <p:spPr>
          <a:xfrm>
            <a:off x="758309" y="2103477"/>
            <a:ext cx="3612952" cy="374094"/>
          </a:xfrm>
          <a:prstGeom prst="rect">
            <a:avLst/>
          </a:prstGeom>
          <a:noFill/>
          <a:ln/>
        </p:spPr>
        <p:txBody>
          <a:bodyPr wrap="none" lIns="0" tIns="0" rIns="0" bIns="0" rtlCol="0" anchor="t"/>
          <a:lstStyle/>
          <a:p>
            <a:pPr marL="0" indent="0" algn="l">
              <a:lnSpc>
                <a:spcPts val="2900"/>
              </a:lnSpc>
              <a:buNone/>
            </a:pPr>
            <a:r>
              <a:rPr lang="en-US" sz="2350" dirty="0">
                <a:solidFill>
                  <a:srgbClr val="FAEBEB"/>
                </a:solidFill>
                <a:latin typeface="Dela Gothic One" pitchFamily="34" charset="0"/>
                <a:ea typeface="Dela Gothic One" pitchFamily="34" charset="-122"/>
                <a:cs typeface="Dela Gothic One" pitchFamily="34" charset="-120"/>
              </a:rPr>
              <a:t>Top-Rated Products</a:t>
            </a:r>
            <a:endParaRPr lang="en-US" sz="2350" dirty="0"/>
          </a:p>
        </p:txBody>
      </p:sp>
      <p:pic>
        <p:nvPicPr>
          <p:cNvPr id="4" name="Image 0" descr="preencoded.png">
            <a:extLst>
              <a:ext uri="{FF2B5EF4-FFF2-40B4-BE49-F238E27FC236}">
                <a16:creationId xmlns:a16="http://schemas.microsoft.com/office/drawing/2014/main" id="{FED0182E-059D-8773-3304-F9769F6DDEB8}"/>
              </a:ext>
            </a:extLst>
          </p:cNvPr>
          <p:cNvPicPr>
            <a:picLocks noChangeAspect="1"/>
          </p:cNvPicPr>
          <p:nvPr/>
        </p:nvPicPr>
        <p:blipFill>
          <a:blip r:embed="rId3"/>
          <a:stretch>
            <a:fillRect/>
          </a:stretch>
        </p:blipFill>
        <p:spPr>
          <a:xfrm>
            <a:off x="758309" y="2690813"/>
            <a:ext cx="6325672" cy="3542348"/>
          </a:xfrm>
          <a:prstGeom prst="rect">
            <a:avLst/>
          </a:prstGeom>
        </p:spPr>
      </p:pic>
      <p:sp>
        <p:nvSpPr>
          <p:cNvPr id="5" name="Text 2">
            <a:extLst>
              <a:ext uri="{FF2B5EF4-FFF2-40B4-BE49-F238E27FC236}">
                <a16:creationId xmlns:a16="http://schemas.microsoft.com/office/drawing/2014/main" id="{2B900DCC-B096-BD17-4228-A925AAE1DD2E}"/>
              </a:ext>
            </a:extLst>
          </p:cNvPr>
          <p:cNvSpPr/>
          <p:nvPr/>
        </p:nvSpPr>
        <p:spPr>
          <a:xfrm>
            <a:off x="758309" y="6446401"/>
            <a:ext cx="6325672" cy="606504"/>
          </a:xfrm>
          <a:prstGeom prst="rect">
            <a:avLst/>
          </a:prstGeom>
          <a:noFill/>
          <a:ln/>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Customer review ratings identify top-performing products for marketing emphasis and quality benchmarking.</a:t>
            </a:r>
            <a:endParaRPr lang="en-US" sz="1450" dirty="0"/>
          </a:p>
        </p:txBody>
      </p:sp>
      <p:sp>
        <p:nvSpPr>
          <p:cNvPr id="6" name="Text 3">
            <a:extLst>
              <a:ext uri="{FF2B5EF4-FFF2-40B4-BE49-F238E27FC236}">
                <a16:creationId xmlns:a16="http://schemas.microsoft.com/office/drawing/2014/main" id="{E2A5205A-7AF9-6E7B-239D-2940EB699DC2}"/>
              </a:ext>
            </a:extLst>
          </p:cNvPr>
          <p:cNvSpPr/>
          <p:nvPr/>
        </p:nvSpPr>
        <p:spPr>
          <a:xfrm>
            <a:off x="7554039" y="2103477"/>
            <a:ext cx="4378285" cy="374094"/>
          </a:xfrm>
          <a:prstGeom prst="rect">
            <a:avLst/>
          </a:prstGeom>
          <a:noFill/>
          <a:ln/>
        </p:spPr>
        <p:txBody>
          <a:bodyPr wrap="none" lIns="0" tIns="0" rIns="0" bIns="0" rtlCol="0" anchor="t"/>
          <a:lstStyle/>
          <a:p>
            <a:pPr marL="0" indent="0" algn="l">
              <a:lnSpc>
                <a:spcPts val="2900"/>
              </a:lnSpc>
              <a:buNone/>
            </a:pPr>
            <a:r>
              <a:rPr lang="en-US" sz="2350" dirty="0">
                <a:solidFill>
                  <a:srgbClr val="FAEBEB"/>
                </a:solidFill>
                <a:latin typeface="Dela Gothic One" pitchFamily="34" charset="0"/>
                <a:ea typeface="Dela Gothic One" pitchFamily="34" charset="-122"/>
                <a:cs typeface="Dela Gothic One" pitchFamily="34" charset="-120"/>
              </a:rPr>
              <a:t>Customer Segmentation</a:t>
            </a:r>
            <a:endParaRPr lang="en-US" sz="2350" dirty="0"/>
          </a:p>
        </p:txBody>
      </p:sp>
      <p:pic>
        <p:nvPicPr>
          <p:cNvPr id="7" name="Image 1" descr="preencoded.png">
            <a:extLst>
              <a:ext uri="{FF2B5EF4-FFF2-40B4-BE49-F238E27FC236}">
                <a16:creationId xmlns:a16="http://schemas.microsoft.com/office/drawing/2014/main" id="{C2047A44-22CB-A0FB-E467-C323E7C18AAA}"/>
              </a:ext>
            </a:extLst>
          </p:cNvPr>
          <p:cNvPicPr>
            <a:picLocks noChangeAspect="1"/>
          </p:cNvPicPr>
          <p:nvPr/>
        </p:nvPicPr>
        <p:blipFill>
          <a:blip r:embed="rId4"/>
          <a:stretch>
            <a:fillRect/>
          </a:stretch>
        </p:blipFill>
        <p:spPr>
          <a:xfrm>
            <a:off x="7554039" y="2690813"/>
            <a:ext cx="6325672" cy="3322320"/>
          </a:xfrm>
          <a:prstGeom prst="rect">
            <a:avLst/>
          </a:prstGeom>
        </p:spPr>
      </p:pic>
      <p:sp>
        <p:nvSpPr>
          <p:cNvPr id="8" name="Shape 4">
            <a:extLst>
              <a:ext uri="{FF2B5EF4-FFF2-40B4-BE49-F238E27FC236}">
                <a16:creationId xmlns:a16="http://schemas.microsoft.com/office/drawing/2014/main" id="{2B7FA191-F355-B462-C3B7-7B22E5CB5EBE}"/>
              </a:ext>
            </a:extLst>
          </p:cNvPr>
          <p:cNvSpPr/>
          <p:nvPr/>
        </p:nvSpPr>
        <p:spPr>
          <a:xfrm>
            <a:off x="8865037" y="6043613"/>
            <a:ext cx="189548" cy="189548"/>
          </a:xfrm>
          <a:prstGeom prst="roundRect">
            <a:avLst>
              <a:gd name="adj" fmla="val 9648"/>
            </a:avLst>
          </a:prstGeom>
          <a:solidFill>
            <a:srgbClr val="540808"/>
          </a:solidFill>
          <a:ln/>
        </p:spPr>
      </p:sp>
      <p:sp>
        <p:nvSpPr>
          <p:cNvPr id="9" name="Text 5">
            <a:extLst>
              <a:ext uri="{FF2B5EF4-FFF2-40B4-BE49-F238E27FC236}">
                <a16:creationId xmlns:a16="http://schemas.microsoft.com/office/drawing/2014/main" id="{D9BC999E-E542-630B-C9C2-78DF34B1C3CA}"/>
              </a:ext>
            </a:extLst>
          </p:cNvPr>
          <p:cNvSpPr/>
          <p:nvPr/>
        </p:nvSpPr>
        <p:spPr>
          <a:xfrm>
            <a:off x="9115544" y="6043613"/>
            <a:ext cx="445413" cy="189548"/>
          </a:xfrm>
          <a:prstGeom prst="rect">
            <a:avLst/>
          </a:prstGeom>
          <a:noFill/>
          <a:ln/>
        </p:spPr>
        <p:txBody>
          <a:bodyPr wrap="none" lIns="0" tIns="0" rIns="0" bIns="0" rtlCol="0" anchor="t"/>
          <a:lstStyle/>
          <a:p>
            <a:pPr marL="0" indent="0" algn="l">
              <a:lnSpc>
                <a:spcPts val="1450"/>
              </a:lnSpc>
              <a:buNone/>
            </a:pPr>
            <a:r>
              <a:rPr lang="en-US" sz="1450" dirty="0">
                <a:solidFill>
                  <a:srgbClr val="FFE5E5"/>
                </a:solidFill>
                <a:latin typeface="DM Sans" pitchFamily="34" charset="0"/>
                <a:ea typeface="DM Sans" pitchFamily="34" charset="-122"/>
                <a:cs typeface="DM Sans" pitchFamily="34" charset="-120"/>
              </a:rPr>
              <a:t>Loyal</a:t>
            </a:r>
            <a:endParaRPr lang="en-US" sz="1450" dirty="0"/>
          </a:p>
        </p:txBody>
      </p:sp>
      <p:sp>
        <p:nvSpPr>
          <p:cNvPr id="10" name="Shape 6">
            <a:extLst>
              <a:ext uri="{FF2B5EF4-FFF2-40B4-BE49-F238E27FC236}">
                <a16:creationId xmlns:a16="http://schemas.microsoft.com/office/drawing/2014/main" id="{CD878AEC-C445-FC56-FE47-08832E244B34}"/>
              </a:ext>
            </a:extLst>
          </p:cNvPr>
          <p:cNvSpPr/>
          <p:nvPr/>
        </p:nvSpPr>
        <p:spPr>
          <a:xfrm>
            <a:off x="10175081" y="6043613"/>
            <a:ext cx="189548" cy="189548"/>
          </a:xfrm>
          <a:prstGeom prst="roundRect">
            <a:avLst>
              <a:gd name="adj" fmla="val 9648"/>
            </a:avLst>
          </a:prstGeom>
          <a:solidFill>
            <a:srgbClr val="CB1313"/>
          </a:solidFill>
          <a:ln/>
        </p:spPr>
      </p:sp>
      <p:sp>
        <p:nvSpPr>
          <p:cNvPr id="11" name="Text 7">
            <a:extLst>
              <a:ext uri="{FF2B5EF4-FFF2-40B4-BE49-F238E27FC236}">
                <a16:creationId xmlns:a16="http://schemas.microsoft.com/office/drawing/2014/main" id="{96BE8CFE-4AA1-FAF8-0F2C-0898272E67EC}"/>
              </a:ext>
            </a:extLst>
          </p:cNvPr>
          <p:cNvSpPr/>
          <p:nvPr/>
        </p:nvSpPr>
        <p:spPr>
          <a:xfrm>
            <a:off x="10425589" y="6043613"/>
            <a:ext cx="832842" cy="189548"/>
          </a:xfrm>
          <a:prstGeom prst="rect">
            <a:avLst/>
          </a:prstGeom>
          <a:noFill/>
          <a:ln/>
        </p:spPr>
        <p:txBody>
          <a:bodyPr wrap="none" lIns="0" tIns="0" rIns="0" bIns="0" rtlCol="0" anchor="t"/>
          <a:lstStyle/>
          <a:p>
            <a:pPr marL="0" indent="0" algn="l">
              <a:lnSpc>
                <a:spcPts val="1450"/>
              </a:lnSpc>
              <a:buNone/>
            </a:pPr>
            <a:r>
              <a:rPr lang="en-US" sz="1450" dirty="0">
                <a:solidFill>
                  <a:srgbClr val="FFE5E5"/>
                </a:solidFill>
                <a:latin typeface="DM Sans" pitchFamily="34" charset="0"/>
                <a:ea typeface="DM Sans" pitchFamily="34" charset="-122"/>
                <a:cs typeface="DM Sans" pitchFamily="34" charset="-120"/>
              </a:rPr>
              <a:t>Returning</a:t>
            </a:r>
            <a:endParaRPr lang="en-US" sz="1450" dirty="0"/>
          </a:p>
        </p:txBody>
      </p:sp>
      <p:sp>
        <p:nvSpPr>
          <p:cNvPr id="12" name="Shape 8">
            <a:extLst>
              <a:ext uri="{FF2B5EF4-FFF2-40B4-BE49-F238E27FC236}">
                <a16:creationId xmlns:a16="http://schemas.microsoft.com/office/drawing/2014/main" id="{FCC08EC1-84D8-22C5-C1D6-4C8371E287C7}"/>
              </a:ext>
            </a:extLst>
          </p:cNvPr>
          <p:cNvSpPr/>
          <p:nvPr/>
        </p:nvSpPr>
        <p:spPr>
          <a:xfrm>
            <a:off x="11872674" y="6043613"/>
            <a:ext cx="189548" cy="189548"/>
          </a:xfrm>
          <a:prstGeom prst="roundRect">
            <a:avLst>
              <a:gd name="adj" fmla="val 9648"/>
            </a:avLst>
          </a:prstGeom>
          <a:solidFill>
            <a:srgbClr val="F17070"/>
          </a:solidFill>
          <a:ln/>
        </p:spPr>
      </p:sp>
      <p:sp>
        <p:nvSpPr>
          <p:cNvPr id="13" name="Text 9">
            <a:extLst>
              <a:ext uri="{FF2B5EF4-FFF2-40B4-BE49-F238E27FC236}">
                <a16:creationId xmlns:a16="http://schemas.microsoft.com/office/drawing/2014/main" id="{92E39EC6-F3C2-C75A-DECF-C17413C5DC03}"/>
              </a:ext>
            </a:extLst>
          </p:cNvPr>
          <p:cNvSpPr/>
          <p:nvPr/>
        </p:nvSpPr>
        <p:spPr>
          <a:xfrm>
            <a:off x="12123182" y="6043613"/>
            <a:ext cx="379333" cy="189548"/>
          </a:xfrm>
          <a:prstGeom prst="rect">
            <a:avLst/>
          </a:prstGeom>
          <a:noFill/>
          <a:ln/>
        </p:spPr>
        <p:txBody>
          <a:bodyPr wrap="none" lIns="0" tIns="0" rIns="0" bIns="0" rtlCol="0" anchor="t"/>
          <a:lstStyle/>
          <a:p>
            <a:pPr marL="0" indent="0" algn="l">
              <a:lnSpc>
                <a:spcPts val="1450"/>
              </a:lnSpc>
              <a:buNone/>
            </a:pPr>
            <a:r>
              <a:rPr lang="en-US" sz="1450" dirty="0">
                <a:solidFill>
                  <a:srgbClr val="FFE5E5"/>
                </a:solidFill>
                <a:latin typeface="DM Sans" pitchFamily="34" charset="0"/>
                <a:ea typeface="DM Sans" pitchFamily="34" charset="-122"/>
                <a:cs typeface="DM Sans" pitchFamily="34" charset="-120"/>
              </a:rPr>
              <a:t>New</a:t>
            </a:r>
            <a:endParaRPr lang="en-US" sz="1450" dirty="0"/>
          </a:p>
        </p:txBody>
      </p:sp>
      <p:sp>
        <p:nvSpPr>
          <p:cNvPr id="14" name="Text 10">
            <a:extLst>
              <a:ext uri="{FF2B5EF4-FFF2-40B4-BE49-F238E27FC236}">
                <a16:creationId xmlns:a16="http://schemas.microsoft.com/office/drawing/2014/main" id="{CF74C813-E576-24B1-5276-E0A109EB7902}"/>
              </a:ext>
            </a:extLst>
          </p:cNvPr>
          <p:cNvSpPr/>
          <p:nvPr/>
        </p:nvSpPr>
        <p:spPr>
          <a:xfrm>
            <a:off x="7554039" y="6446401"/>
            <a:ext cx="6325672" cy="606504"/>
          </a:xfrm>
          <a:prstGeom prst="rect">
            <a:avLst/>
          </a:prstGeom>
          <a:noFill/>
          <a:ln/>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Loyalty analysis reveals </a:t>
            </a:r>
            <a:r>
              <a:rPr lang="en-US" sz="1450" dirty="0">
                <a:solidFill>
                  <a:srgbClr val="FFE5E5"/>
                </a:solidFill>
                <a:highlight>
                  <a:srgbClr val="C91313"/>
                </a:highlight>
                <a:latin typeface="DM Sans" pitchFamily="34" charset="0"/>
                <a:ea typeface="DM Sans" pitchFamily="34" charset="-122"/>
                <a:cs typeface="DM Sans" pitchFamily="34" charset="-120"/>
              </a:rPr>
              <a:t>80% loyal customers</a:t>
            </a:r>
            <a:r>
              <a:rPr lang="en-US" sz="1450" dirty="0">
                <a:solidFill>
                  <a:srgbClr val="FFE5E5"/>
                </a:solidFill>
                <a:latin typeface="DM Sans" pitchFamily="34" charset="0"/>
                <a:ea typeface="DM Sans" pitchFamily="34" charset="-122"/>
                <a:cs typeface="DM Sans" pitchFamily="34" charset="-120"/>
              </a:rPr>
              <a:t>, indicating strong retention but opportunity to convert returning customers.</a:t>
            </a:r>
            <a:endParaRPr lang="en-US" sz="1450" dirty="0"/>
          </a:p>
        </p:txBody>
      </p:sp>
    </p:spTree>
    <p:extLst>
      <p:ext uri="{BB962C8B-B14F-4D97-AF65-F5344CB8AC3E}">
        <p14:creationId xmlns:p14="http://schemas.microsoft.com/office/powerpoint/2010/main" val="42857343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24483" y="429339"/>
            <a:ext cx="7913846" cy="513517"/>
          </a:xfrm>
          <a:prstGeom prst="rect">
            <a:avLst/>
          </a:prstGeom>
          <a:noFill/>
          <a:ln/>
        </p:spPr>
        <p:txBody>
          <a:bodyPr wrap="none" lIns="0" tIns="0" rIns="0" bIns="0" rtlCol="0" anchor="t"/>
          <a:lstStyle/>
          <a:p>
            <a:pPr marL="0" indent="0" algn="l">
              <a:lnSpc>
                <a:spcPts val="4000"/>
              </a:lnSpc>
              <a:buNone/>
            </a:pPr>
            <a:r>
              <a:rPr lang="en-US" sz="3200" dirty="0">
                <a:solidFill>
                  <a:srgbClr val="FAEBEB"/>
                </a:solidFill>
                <a:latin typeface="Dela Gothic One" pitchFamily="34" charset="0"/>
                <a:ea typeface="Dela Gothic One" pitchFamily="34" charset="-122"/>
                <a:cs typeface="Dela Gothic One" pitchFamily="34" charset="-120"/>
              </a:rPr>
              <a:t>Revenue &amp; Subscription Analysis</a:t>
            </a:r>
            <a:endParaRPr lang="en-US" sz="3200" dirty="0"/>
          </a:p>
        </p:txBody>
      </p:sp>
      <p:sp>
        <p:nvSpPr>
          <p:cNvPr id="3" name="Text 1"/>
          <p:cNvSpPr/>
          <p:nvPr/>
        </p:nvSpPr>
        <p:spPr>
          <a:xfrm>
            <a:off x="624483" y="1333024"/>
            <a:ext cx="3198971" cy="515183"/>
          </a:xfrm>
          <a:prstGeom prst="rect">
            <a:avLst/>
          </a:prstGeom>
          <a:noFill/>
          <a:ln/>
        </p:spPr>
        <p:txBody>
          <a:bodyPr wrap="none" lIns="0" tIns="0" rIns="0" bIns="0" rtlCol="0" anchor="t"/>
          <a:lstStyle/>
          <a:p>
            <a:pPr marL="0" indent="0" algn="ctr">
              <a:lnSpc>
                <a:spcPts val="4050"/>
              </a:lnSpc>
              <a:buNone/>
            </a:pPr>
            <a:r>
              <a:rPr lang="en-US" sz="4050" dirty="0">
                <a:solidFill>
                  <a:srgbClr val="FFE5E5"/>
                </a:solidFill>
                <a:latin typeface="Dela Gothic One" pitchFamily="34" charset="0"/>
                <a:ea typeface="Dela Gothic One" pitchFamily="34" charset="-122"/>
                <a:cs typeface="Dela Gothic One" pitchFamily="34" charset="-120"/>
              </a:rPr>
              <a:t>$233K</a:t>
            </a:r>
            <a:endParaRPr lang="en-US" sz="4050" dirty="0"/>
          </a:p>
        </p:txBody>
      </p:sp>
      <p:sp>
        <p:nvSpPr>
          <p:cNvPr id="4" name="Text 2"/>
          <p:cNvSpPr/>
          <p:nvPr/>
        </p:nvSpPr>
        <p:spPr>
          <a:xfrm>
            <a:off x="1196697" y="2043232"/>
            <a:ext cx="2054423" cy="256818"/>
          </a:xfrm>
          <a:prstGeom prst="rect">
            <a:avLst/>
          </a:prstGeom>
          <a:noFill/>
          <a:ln/>
        </p:spPr>
        <p:txBody>
          <a:bodyPr wrap="none" lIns="0" tIns="0" rIns="0" bIns="0" rtlCol="0" anchor="t"/>
          <a:lstStyle/>
          <a:p>
            <a:pPr marL="0" indent="0" algn="ctr">
              <a:lnSpc>
                <a:spcPts val="2000"/>
              </a:lnSpc>
              <a:buNone/>
            </a:pPr>
            <a:r>
              <a:rPr lang="en-US" sz="1600" dirty="0">
                <a:solidFill>
                  <a:srgbClr val="FFE5E5"/>
                </a:solidFill>
                <a:latin typeface="Dela Gothic One" pitchFamily="34" charset="0"/>
                <a:ea typeface="Dela Gothic One" pitchFamily="34" charset="-122"/>
                <a:cs typeface="Dela Gothic One" pitchFamily="34" charset="-120"/>
              </a:rPr>
              <a:t>Total Revenue</a:t>
            </a:r>
            <a:endParaRPr lang="en-US" sz="1600" dirty="0"/>
          </a:p>
        </p:txBody>
      </p:sp>
      <p:sp>
        <p:nvSpPr>
          <p:cNvPr id="5" name="Text 3"/>
          <p:cNvSpPr/>
          <p:nvPr/>
        </p:nvSpPr>
        <p:spPr>
          <a:xfrm>
            <a:off x="624483" y="2393633"/>
            <a:ext cx="3198971" cy="749022"/>
          </a:xfrm>
          <a:prstGeom prst="rect">
            <a:avLst/>
          </a:prstGeom>
          <a:noFill/>
          <a:ln/>
        </p:spPr>
        <p:txBody>
          <a:bodyPr wrap="square" lIns="0" tIns="0" rIns="0" bIns="0" rtlCol="0" anchor="t"/>
          <a:lstStyle/>
          <a:p>
            <a:pPr marL="0" indent="0" algn="ctr">
              <a:lnSpc>
                <a:spcPts val="1950"/>
              </a:lnSpc>
              <a:buNone/>
            </a:pPr>
            <a:r>
              <a:rPr lang="en-US" sz="1200" dirty="0">
                <a:solidFill>
                  <a:srgbClr val="FFE5E5"/>
                </a:solidFill>
                <a:latin typeface="DM Sans" pitchFamily="34" charset="0"/>
                <a:ea typeface="DM Sans" pitchFamily="34" charset="-122"/>
                <a:cs typeface="DM Sans" pitchFamily="34" charset="-120"/>
              </a:rPr>
              <a:t>Combined revenue from subscribers and non-subscribers across all customer segments.</a:t>
            </a:r>
            <a:endParaRPr lang="en-US" sz="1200" dirty="0"/>
          </a:p>
        </p:txBody>
      </p:sp>
      <p:sp>
        <p:nvSpPr>
          <p:cNvPr id="6" name="Text 4"/>
          <p:cNvSpPr/>
          <p:nvPr/>
        </p:nvSpPr>
        <p:spPr>
          <a:xfrm>
            <a:off x="4018598" y="1333024"/>
            <a:ext cx="3198971" cy="515183"/>
          </a:xfrm>
          <a:prstGeom prst="rect">
            <a:avLst/>
          </a:prstGeom>
          <a:noFill/>
          <a:ln/>
        </p:spPr>
        <p:txBody>
          <a:bodyPr wrap="none" lIns="0" tIns="0" rIns="0" bIns="0" rtlCol="0" anchor="t"/>
          <a:lstStyle/>
          <a:p>
            <a:pPr marL="0" indent="0" algn="ctr">
              <a:lnSpc>
                <a:spcPts val="4050"/>
              </a:lnSpc>
              <a:buNone/>
            </a:pPr>
            <a:r>
              <a:rPr lang="en-US" sz="4050" dirty="0">
                <a:solidFill>
                  <a:srgbClr val="FFE5E5"/>
                </a:solidFill>
                <a:latin typeface="Dela Gothic One" pitchFamily="34" charset="0"/>
                <a:ea typeface="Dela Gothic One" pitchFamily="34" charset="-122"/>
                <a:cs typeface="Dela Gothic One" pitchFamily="34" charset="-120"/>
              </a:rPr>
              <a:t>$59.49</a:t>
            </a:r>
            <a:endParaRPr lang="en-US" sz="4050" dirty="0"/>
          </a:p>
        </p:txBody>
      </p:sp>
      <p:sp>
        <p:nvSpPr>
          <p:cNvPr id="7" name="Text 5"/>
          <p:cNvSpPr/>
          <p:nvPr/>
        </p:nvSpPr>
        <p:spPr>
          <a:xfrm>
            <a:off x="4260771" y="2043232"/>
            <a:ext cx="2714625" cy="256818"/>
          </a:xfrm>
          <a:prstGeom prst="rect">
            <a:avLst/>
          </a:prstGeom>
          <a:noFill/>
          <a:ln/>
        </p:spPr>
        <p:txBody>
          <a:bodyPr wrap="none" lIns="0" tIns="0" rIns="0" bIns="0" rtlCol="0" anchor="t"/>
          <a:lstStyle/>
          <a:p>
            <a:pPr marL="0" indent="0" algn="ctr">
              <a:lnSpc>
                <a:spcPts val="2000"/>
              </a:lnSpc>
              <a:buNone/>
            </a:pPr>
            <a:r>
              <a:rPr lang="en-US" sz="1600" dirty="0">
                <a:solidFill>
                  <a:srgbClr val="FFE5E5"/>
                </a:solidFill>
                <a:latin typeface="Dela Gothic One" pitchFamily="34" charset="0"/>
                <a:ea typeface="Dela Gothic One" pitchFamily="34" charset="-122"/>
                <a:cs typeface="Dela Gothic One" pitchFamily="34" charset="-120"/>
              </a:rPr>
              <a:t>Subscriber Avg Spend</a:t>
            </a:r>
            <a:endParaRPr lang="en-US" sz="1600" dirty="0"/>
          </a:p>
        </p:txBody>
      </p:sp>
      <p:sp>
        <p:nvSpPr>
          <p:cNvPr id="8" name="Text 6"/>
          <p:cNvSpPr/>
          <p:nvPr/>
        </p:nvSpPr>
        <p:spPr>
          <a:xfrm>
            <a:off x="4018598" y="2393633"/>
            <a:ext cx="3198971" cy="499348"/>
          </a:xfrm>
          <a:prstGeom prst="rect">
            <a:avLst/>
          </a:prstGeom>
          <a:noFill/>
          <a:ln/>
        </p:spPr>
        <p:txBody>
          <a:bodyPr wrap="square" lIns="0" tIns="0" rIns="0" bIns="0" rtlCol="0" anchor="t"/>
          <a:lstStyle/>
          <a:p>
            <a:pPr marL="0" indent="0" algn="ctr">
              <a:lnSpc>
                <a:spcPts val="1950"/>
              </a:lnSpc>
              <a:buNone/>
            </a:pPr>
            <a:r>
              <a:rPr lang="en-US" sz="1200" dirty="0">
                <a:solidFill>
                  <a:srgbClr val="FFE5E5"/>
                </a:solidFill>
                <a:latin typeface="DM Sans" pitchFamily="34" charset="0"/>
                <a:ea typeface="DM Sans" pitchFamily="34" charset="-122"/>
                <a:cs typeface="DM Sans" pitchFamily="34" charset="-120"/>
              </a:rPr>
              <a:t>Average purchase amount per transaction for subscription customers.</a:t>
            </a:r>
            <a:endParaRPr lang="en-US" sz="1200" dirty="0"/>
          </a:p>
        </p:txBody>
      </p:sp>
      <p:sp>
        <p:nvSpPr>
          <p:cNvPr id="9" name="Text 7"/>
          <p:cNvSpPr/>
          <p:nvPr/>
        </p:nvSpPr>
        <p:spPr>
          <a:xfrm>
            <a:off x="7412712" y="1333024"/>
            <a:ext cx="3198971" cy="515183"/>
          </a:xfrm>
          <a:prstGeom prst="rect">
            <a:avLst/>
          </a:prstGeom>
          <a:noFill/>
          <a:ln/>
        </p:spPr>
        <p:txBody>
          <a:bodyPr wrap="none" lIns="0" tIns="0" rIns="0" bIns="0" rtlCol="0" anchor="t"/>
          <a:lstStyle/>
          <a:p>
            <a:pPr marL="0" indent="0" algn="ctr">
              <a:lnSpc>
                <a:spcPts val="4050"/>
              </a:lnSpc>
              <a:buNone/>
            </a:pPr>
            <a:r>
              <a:rPr lang="en-US" sz="4050" dirty="0">
                <a:solidFill>
                  <a:srgbClr val="FFE5E5"/>
                </a:solidFill>
                <a:latin typeface="Dela Gothic One" pitchFamily="34" charset="0"/>
                <a:ea typeface="Dela Gothic One" pitchFamily="34" charset="-122"/>
                <a:cs typeface="Dela Gothic One" pitchFamily="34" charset="-120"/>
              </a:rPr>
              <a:t>$59.87</a:t>
            </a:r>
            <a:endParaRPr lang="en-US" sz="4050" dirty="0"/>
          </a:p>
        </p:txBody>
      </p:sp>
      <p:sp>
        <p:nvSpPr>
          <p:cNvPr id="10" name="Text 8"/>
          <p:cNvSpPr/>
          <p:nvPr/>
        </p:nvSpPr>
        <p:spPr>
          <a:xfrm>
            <a:off x="7775258" y="2043232"/>
            <a:ext cx="2473881" cy="256818"/>
          </a:xfrm>
          <a:prstGeom prst="rect">
            <a:avLst/>
          </a:prstGeom>
          <a:noFill/>
          <a:ln/>
        </p:spPr>
        <p:txBody>
          <a:bodyPr wrap="none" lIns="0" tIns="0" rIns="0" bIns="0" rtlCol="0" anchor="t"/>
          <a:lstStyle/>
          <a:p>
            <a:pPr marL="0" indent="0" algn="ctr">
              <a:lnSpc>
                <a:spcPts val="2000"/>
              </a:lnSpc>
              <a:buNone/>
            </a:pPr>
            <a:r>
              <a:rPr lang="en-US" sz="1600" dirty="0">
                <a:solidFill>
                  <a:srgbClr val="FFE5E5"/>
                </a:solidFill>
                <a:latin typeface="Dela Gothic One" pitchFamily="34" charset="0"/>
                <a:ea typeface="Dela Gothic One" pitchFamily="34" charset="-122"/>
                <a:cs typeface="Dela Gothic One" pitchFamily="34" charset="-120"/>
              </a:rPr>
              <a:t>Non-Subscriber Avg</a:t>
            </a:r>
            <a:endParaRPr lang="en-US" sz="1600" dirty="0"/>
          </a:p>
        </p:txBody>
      </p:sp>
      <p:sp>
        <p:nvSpPr>
          <p:cNvPr id="11" name="Text 9"/>
          <p:cNvSpPr/>
          <p:nvPr/>
        </p:nvSpPr>
        <p:spPr>
          <a:xfrm>
            <a:off x="7412712" y="2393633"/>
            <a:ext cx="3198971" cy="749022"/>
          </a:xfrm>
          <a:prstGeom prst="rect">
            <a:avLst/>
          </a:prstGeom>
          <a:noFill/>
          <a:ln/>
        </p:spPr>
        <p:txBody>
          <a:bodyPr wrap="square" lIns="0" tIns="0" rIns="0" bIns="0" rtlCol="0" anchor="t"/>
          <a:lstStyle/>
          <a:p>
            <a:pPr marL="0" indent="0" algn="ctr">
              <a:lnSpc>
                <a:spcPts val="1950"/>
              </a:lnSpc>
              <a:buNone/>
            </a:pPr>
            <a:r>
              <a:rPr lang="en-US" sz="1200" dirty="0">
                <a:solidFill>
                  <a:srgbClr val="FFE5E5"/>
                </a:solidFill>
                <a:latin typeface="DM Sans" pitchFamily="34" charset="0"/>
                <a:ea typeface="DM Sans" pitchFamily="34" charset="-122"/>
                <a:cs typeface="DM Sans" pitchFamily="34" charset="-120"/>
              </a:rPr>
              <a:t>Average purchase amount for non-subscription customers, showing minimal difference.</a:t>
            </a:r>
            <a:endParaRPr lang="en-US" sz="1200" dirty="0"/>
          </a:p>
        </p:txBody>
      </p:sp>
      <p:sp>
        <p:nvSpPr>
          <p:cNvPr id="12" name="Text 10"/>
          <p:cNvSpPr/>
          <p:nvPr/>
        </p:nvSpPr>
        <p:spPr>
          <a:xfrm>
            <a:off x="10806827" y="1333024"/>
            <a:ext cx="3199090" cy="515183"/>
          </a:xfrm>
          <a:prstGeom prst="rect">
            <a:avLst/>
          </a:prstGeom>
          <a:noFill/>
          <a:ln/>
        </p:spPr>
        <p:txBody>
          <a:bodyPr wrap="none" lIns="0" tIns="0" rIns="0" bIns="0" rtlCol="0" anchor="t"/>
          <a:lstStyle/>
          <a:p>
            <a:pPr marL="0" indent="0" algn="ctr">
              <a:lnSpc>
                <a:spcPts val="4050"/>
              </a:lnSpc>
              <a:buNone/>
            </a:pPr>
            <a:r>
              <a:rPr lang="en-US" sz="4050" dirty="0">
                <a:solidFill>
                  <a:srgbClr val="FFE5E5"/>
                </a:solidFill>
                <a:latin typeface="Dela Gothic One" pitchFamily="34" charset="0"/>
                <a:ea typeface="Dela Gothic One" pitchFamily="34" charset="-122"/>
                <a:cs typeface="Dela Gothic One" pitchFamily="34" charset="-120"/>
              </a:rPr>
              <a:t>1,053</a:t>
            </a:r>
            <a:endParaRPr lang="en-US" sz="4050" dirty="0"/>
          </a:p>
        </p:txBody>
      </p:sp>
      <p:sp>
        <p:nvSpPr>
          <p:cNvPr id="13" name="Text 11"/>
          <p:cNvSpPr/>
          <p:nvPr/>
        </p:nvSpPr>
        <p:spPr>
          <a:xfrm>
            <a:off x="11230213" y="2043232"/>
            <a:ext cx="2352318" cy="256818"/>
          </a:xfrm>
          <a:prstGeom prst="rect">
            <a:avLst/>
          </a:prstGeom>
          <a:noFill/>
          <a:ln/>
        </p:spPr>
        <p:txBody>
          <a:bodyPr wrap="none" lIns="0" tIns="0" rIns="0" bIns="0" rtlCol="0" anchor="t"/>
          <a:lstStyle/>
          <a:p>
            <a:pPr marL="0" indent="0" algn="ctr">
              <a:lnSpc>
                <a:spcPts val="2000"/>
              </a:lnSpc>
              <a:buNone/>
            </a:pPr>
            <a:r>
              <a:rPr lang="en-US" sz="1600" dirty="0">
                <a:solidFill>
                  <a:srgbClr val="FFE5E5"/>
                </a:solidFill>
                <a:latin typeface="Dela Gothic One" pitchFamily="34" charset="0"/>
                <a:ea typeface="Dela Gothic One" pitchFamily="34" charset="-122"/>
                <a:cs typeface="Dela Gothic One" pitchFamily="34" charset="-120"/>
              </a:rPr>
              <a:t>Active Subscribers</a:t>
            </a:r>
            <a:endParaRPr lang="en-US" sz="1600" dirty="0"/>
          </a:p>
        </p:txBody>
      </p:sp>
      <p:sp>
        <p:nvSpPr>
          <p:cNvPr id="14" name="Text 12"/>
          <p:cNvSpPr/>
          <p:nvPr/>
        </p:nvSpPr>
        <p:spPr>
          <a:xfrm>
            <a:off x="10806827" y="2393633"/>
            <a:ext cx="3199090" cy="749022"/>
          </a:xfrm>
          <a:prstGeom prst="rect">
            <a:avLst/>
          </a:prstGeom>
          <a:noFill/>
          <a:ln/>
        </p:spPr>
        <p:txBody>
          <a:bodyPr wrap="square" lIns="0" tIns="0" rIns="0" bIns="0" rtlCol="0" anchor="t"/>
          <a:lstStyle/>
          <a:p>
            <a:pPr marL="0" indent="0" algn="ctr">
              <a:lnSpc>
                <a:spcPts val="1950"/>
              </a:lnSpc>
              <a:buNone/>
            </a:pPr>
            <a:r>
              <a:rPr lang="en-US" sz="1200" dirty="0">
                <a:solidFill>
                  <a:srgbClr val="FFE5E5"/>
                </a:solidFill>
                <a:latin typeface="DM Sans" pitchFamily="34" charset="0"/>
                <a:ea typeface="DM Sans" pitchFamily="34" charset="-122"/>
                <a:cs typeface="DM Sans" pitchFamily="34" charset="-120"/>
              </a:rPr>
              <a:t>Current subscription customer base representing 27% of total customer population.</a:t>
            </a:r>
            <a:endParaRPr lang="en-US" sz="1200" dirty="0"/>
          </a:p>
        </p:txBody>
      </p:sp>
      <p:sp>
        <p:nvSpPr>
          <p:cNvPr id="15" name="Text 13"/>
          <p:cNvSpPr/>
          <p:nvPr/>
        </p:nvSpPr>
        <p:spPr>
          <a:xfrm>
            <a:off x="624483" y="3474363"/>
            <a:ext cx="3211711" cy="308134"/>
          </a:xfrm>
          <a:prstGeom prst="rect">
            <a:avLst/>
          </a:prstGeom>
          <a:noFill/>
          <a:ln/>
        </p:spPr>
        <p:txBody>
          <a:bodyPr wrap="none" lIns="0" tIns="0" rIns="0" bIns="0" rtlCol="0" anchor="t"/>
          <a:lstStyle/>
          <a:p>
            <a:pPr marL="0" indent="0" algn="l">
              <a:lnSpc>
                <a:spcPts val="2400"/>
              </a:lnSpc>
              <a:buNone/>
            </a:pPr>
            <a:r>
              <a:rPr lang="en-US" sz="1900" dirty="0">
                <a:solidFill>
                  <a:srgbClr val="FAEBEB"/>
                </a:solidFill>
                <a:latin typeface="Dela Gothic One" pitchFamily="34" charset="0"/>
                <a:ea typeface="Dela Gothic One" pitchFamily="34" charset="-122"/>
                <a:cs typeface="Dela Gothic One" pitchFamily="34" charset="-120"/>
              </a:rPr>
              <a:t>Revenue by Age Group</a:t>
            </a:r>
            <a:endParaRPr lang="en-US" sz="1900" dirty="0"/>
          </a:p>
        </p:txBody>
      </p:sp>
      <p:pic>
        <p:nvPicPr>
          <p:cNvPr id="16" name="Image 0" descr="preencoded.png"/>
          <p:cNvPicPr>
            <a:picLocks noChangeAspect="1"/>
          </p:cNvPicPr>
          <p:nvPr/>
        </p:nvPicPr>
        <p:blipFill>
          <a:blip r:embed="rId3"/>
          <a:stretch>
            <a:fillRect/>
          </a:stretch>
        </p:blipFill>
        <p:spPr>
          <a:xfrm>
            <a:off x="624483" y="3958114"/>
            <a:ext cx="7188398" cy="4025503"/>
          </a:xfrm>
          <a:prstGeom prst="rect">
            <a:avLst/>
          </a:prstGeom>
        </p:spPr>
      </p:pic>
      <p:sp>
        <p:nvSpPr>
          <p:cNvPr id="17" name="Text 14"/>
          <p:cNvSpPr/>
          <p:nvPr/>
        </p:nvSpPr>
        <p:spPr>
          <a:xfrm>
            <a:off x="8201263" y="3458766"/>
            <a:ext cx="5812155" cy="499348"/>
          </a:xfrm>
          <a:prstGeom prst="rect">
            <a:avLst/>
          </a:prstGeom>
          <a:noFill/>
          <a:ln/>
        </p:spPr>
        <p:txBody>
          <a:bodyPr wrap="square" lIns="0" tIns="0" rIns="0" bIns="0" rtlCol="0" anchor="t"/>
          <a:lstStyle/>
          <a:p>
            <a:pPr marL="0" indent="0" algn="l">
              <a:lnSpc>
                <a:spcPts val="1950"/>
              </a:lnSpc>
              <a:buNone/>
            </a:pPr>
            <a:r>
              <a:rPr lang="en-US" sz="1200" dirty="0">
                <a:solidFill>
                  <a:srgbClr val="FFE5E5"/>
                </a:solidFill>
                <a:latin typeface="DM Sans" pitchFamily="34" charset="0"/>
                <a:ea typeface="DM Sans" pitchFamily="34" charset="-122"/>
                <a:cs typeface="DM Sans" pitchFamily="34" charset="-120"/>
              </a:rPr>
              <a:t>Young adults drive the highest revenue contribution, suggesting this demographic should be prioritized in acquisition and retention campaigns.</a:t>
            </a:r>
            <a:endParaRPr lang="en-US" sz="1200" dirty="0"/>
          </a:p>
        </p:txBody>
      </p:sp>
      <p:sp>
        <p:nvSpPr>
          <p:cNvPr id="18" name="Text 15"/>
          <p:cNvSpPr/>
          <p:nvPr/>
        </p:nvSpPr>
        <p:spPr>
          <a:xfrm>
            <a:off x="8201263" y="4098608"/>
            <a:ext cx="5812155" cy="499348"/>
          </a:xfrm>
          <a:prstGeom prst="rect">
            <a:avLst/>
          </a:prstGeom>
          <a:noFill/>
          <a:ln/>
        </p:spPr>
        <p:txBody>
          <a:bodyPr wrap="square" lIns="0" tIns="0" rIns="0" bIns="0" rtlCol="0" anchor="t"/>
          <a:lstStyle/>
          <a:p>
            <a:pPr marL="0" indent="0" algn="l">
              <a:lnSpc>
                <a:spcPts val="1950"/>
              </a:lnSpc>
              <a:buNone/>
            </a:pPr>
            <a:r>
              <a:rPr lang="en-US" sz="1200" b="1" dirty="0">
                <a:solidFill>
                  <a:srgbClr val="FFE5E5"/>
                </a:solidFill>
                <a:latin typeface="DM Sans" pitchFamily="34" charset="0"/>
                <a:ea typeface="DM Sans" pitchFamily="34" charset="-122"/>
                <a:cs typeface="DM Sans" pitchFamily="34" charset="-120"/>
              </a:rPr>
              <a:t>Key insight:</a:t>
            </a:r>
            <a:r>
              <a:rPr lang="en-US" sz="1200" dirty="0">
                <a:solidFill>
                  <a:srgbClr val="FFE5E5"/>
                </a:solidFill>
                <a:latin typeface="DM Sans" pitchFamily="34" charset="0"/>
                <a:ea typeface="DM Sans" pitchFamily="34" charset="-122"/>
                <a:cs typeface="DM Sans" pitchFamily="34" charset="-120"/>
              </a:rPr>
              <a:t> Despite similar average transaction values, subscriber revenue potential remains undertapped with only 27% market penetration.</a:t>
            </a:r>
            <a:endParaRPr lang="en-US" sz="1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17709" y="700207"/>
            <a:ext cx="8039338" cy="590193"/>
          </a:xfrm>
          <a:prstGeom prst="rect">
            <a:avLst/>
          </a:prstGeom>
          <a:noFill/>
          <a:ln/>
        </p:spPr>
        <p:txBody>
          <a:bodyPr wrap="none" lIns="0" tIns="0" rIns="0" bIns="0" rtlCol="0" anchor="t"/>
          <a:lstStyle/>
          <a:p>
            <a:pPr marL="0" indent="0" algn="l">
              <a:lnSpc>
                <a:spcPts val="4600"/>
              </a:lnSpc>
              <a:buNone/>
            </a:pPr>
            <a:r>
              <a:rPr lang="en-US" sz="3700" dirty="0">
                <a:solidFill>
                  <a:srgbClr val="FAEBEB"/>
                </a:solidFill>
                <a:latin typeface="Dela Gothic One" pitchFamily="34" charset="0"/>
                <a:ea typeface="Dela Gothic One" pitchFamily="34" charset="-122"/>
                <a:cs typeface="Dela Gothic One" pitchFamily="34" charset="-120"/>
              </a:rPr>
              <a:t>Strategic Recommendations</a:t>
            </a:r>
            <a:endParaRPr lang="en-US" sz="3700" dirty="0"/>
          </a:p>
        </p:txBody>
      </p:sp>
      <p:sp>
        <p:nvSpPr>
          <p:cNvPr id="3" name="Shape 1"/>
          <p:cNvSpPr/>
          <p:nvPr/>
        </p:nvSpPr>
        <p:spPr>
          <a:xfrm>
            <a:off x="717709" y="1649254"/>
            <a:ext cx="4278630" cy="2588776"/>
          </a:xfrm>
          <a:prstGeom prst="roundRect">
            <a:avLst>
              <a:gd name="adj" fmla="val 4239"/>
            </a:avLst>
          </a:prstGeom>
          <a:solidFill>
            <a:srgbClr val="0A0A0A">
              <a:alpha val="95000"/>
            </a:srgbClr>
          </a:solidFill>
          <a:ln w="22860">
            <a:solidFill>
              <a:srgbClr val="C91313"/>
            </a:solidFill>
            <a:prstDash val="solid"/>
          </a:ln>
        </p:spPr>
      </p:sp>
      <p:sp>
        <p:nvSpPr>
          <p:cNvPr id="4" name="Shape 2"/>
          <p:cNvSpPr/>
          <p:nvPr/>
        </p:nvSpPr>
        <p:spPr>
          <a:xfrm>
            <a:off x="694849" y="1649254"/>
            <a:ext cx="91440" cy="2588776"/>
          </a:xfrm>
          <a:prstGeom prst="roundRect">
            <a:avLst>
              <a:gd name="adj" fmla="val 82422"/>
            </a:avLst>
          </a:prstGeom>
          <a:solidFill>
            <a:srgbClr val="C91313"/>
          </a:solidFill>
          <a:ln/>
        </p:spPr>
      </p:sp>
      <p:sp>
        <p:nvSpPr>
          <p:cNvPr id="5" name="Text 3"/>
          <p:cNvSpPr/>
          <p:nvPr/>
        </p:nvSpPr>
        <p:spPr>
          <a:xfrm>
            <a:off x="988576" y="1851541"/>
            <a:ext cx="3450074" cy="354211"/>
          </a:xfrm>
          <a:prstGeom prst="rect">
            <a:avLst/>
          </a:prstGeom>
          <a:noFill/>
          <a:ln/>
        </p:spPr>
        <p:txBody>
          <a:bodyPr wrap="none" lIns="0" tIns="0" rIns="0" bIns="0" rtlCol="0" anchor="t"/>
          <a:lstStyle/>
          <a:p>
            <a:pPr marL="0" indent="0" algn="l">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Subscription Growth</a:t>
            </a:r>
            <a:endParaRPr lang="en-US" sz="2200" dirty="0"/>
          </a:p>
        </p:txBody>
      </p:sp>
      <p:sp>
        <p:nvSpPr>
          <p:cNvPr id="6" name="Text 4"/>
          <p:cNvSpPr/>
          <p:nvPr/>
        </p:nvSpPr>
        <p:spPr>
          <a:xfrm>
            <a:off x="988576" y="2313384"/>
            <a:ext cx="3805476" cy="1722358"/>
          </a:xfrm>
          <a:prstGeom prst="rect">
            <a:avLst/>
          </a:prstGeom>
          <a:noFill/>
          <a:ln/>
        </p:spPr>
        <p:txBody>
          <a:bodyPr wrap="square" lIns="0" tIns="0" rIns="0" bIns="0" rtlCol="0" anchor="t"/>
          <a:lstStyle/>
          <a:p>
            <a:pPr marL="0" indent="0" algn="l">
              <a:lnSpc>
                <a:spcPts val="2250"/>
              </a:lnSpc>
              <a:buNone/>
            </a:pPr>
            <a:r>
              <a:rPr lang="en-US" sz="1400" dirty="0">
                <a:solidFill>
                  <a:srgbClr val="FFE5E5"/>
                </a:solidFill>
                <a:latin typeface="DM Sans" pitchFamily="34" charset="0"/>
                <a:ea typeface="DM Sans" pitchFamily="34" charset="-122"/>
                <a:cs typeface="DM Sans" pitchFamily="34" charset="-120"/>
              </a:rPr>
              <a:t>Launch targeted subscription campaigns focused on frequent and high-value buyers, particularly in the Young Adult segment which shows highest revenue potential. Current 27% penetration offers significant growth opportunity.</a:t>
            </a:r>
            <a:endParaRPr lang="en-US" sz="1400" dirty="0"/>
          </a:p>
        </p:txBody>
      </p:sp>
      <p:sp>
        <p:nvSpPr>
          <p:cNvPr id="7" name="Shape 5"/>
          <p:cNvSpPr/>
          <p:nvPr/>
        </p:nvSpPr>
        <p:spPr>
          <a:xfrm>
            <a:off x="5175766" y="1649254"/>
            <a:ext cx="4278749" cy="2588776"/>
          </a:xfrm>
          <a:prstGeom prst="roundRect">
            <a:avLst>
              <a:gd name="adj" fmla="val 4239"/>
            </a:avLst>
          </a:prstGeom>
          <a:solidFill>
            <a:srgbClr val="0A0A0A">
              <a:alpha val="95000"/>
            </a:srgbClr>
          </a:solidFill>
          <a:ln w="22860">
            <a:solidFill>
              <a:srgbClr val="740B0A"/>
            </a:solidFill>
            <a:prstDash val="solid"/>
          </a:ln>
        </p:spPr>
      </p:sp>
      <p:sp>
        <p:nvSpPr>
          <p:cNvPr id="8" name="Shape 6"/>
          <p:cNvSpPr/>
          <p:nvPr/>
        </p:nvSpPr>
        <p:spPr>
          <a:xfrm>
            <a:off x="5152906" y="1649254"/>
            <a:ext cx="91440" cy="2588776"/>
          </a:xfrm>
          <a:prstGeom prst="roundRect">
            <a:avLst>
              <a:gd name="adj" fmla="val 82422"/>
            </a:avLst>
          </a:prstGeom>
          <a:solidFill>
            <a:srgbClr val="740B0A"/>
          </a:solidFill>
          <a:ln/>
        </p:spPr>
      </p:sp>
      <p:sp>
        <p:nvSpPr>
          <p:cNvPr id="9" name="Text 7"/>
          <p:cNvSpPr/>
          <p:nvPr/>
        </p:nvSpPr>
        <p:spPr>
          <a:xfrm>
            <a:off x="5446633" y="1851541"/>
            <a:ext cx="3742373" cy="354211"/>
          </a:xfrm>
          <a:prstGeom prst="rect">
            <a:avLst/>
          </a:prstGeom>
          <a:noFill/>
          <a:ln/>
        </p:spPr>
        <p:txBody>
          <a:bodyPr wrap="none" lIns="0" tIns="0" rIns="0" bIns="0" rtlCol="0" anchor="t"/>
          <a:lstStyle/>
          <a:p>
            <a:pPr marL="0" indent="0" algn="l">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Discount Optimization</a:t>
            </a:r>
            <a:endParaRPr lang="en-US" sz="2200" dirty="0"/>
          </a:p>
        </p:txBody>
      </p:sp>
      <p:sp>
        <p:nvSpPr>
          <p:cNvPr id="10" name="Text 8"/>
          <p:cNvSpPr/>
          <p:nvPr/>
        </p:nvSpPr>
        <p:spPr>
          <a:xfrm>
            <a:off x="5446633" y="2313384"/>
            <a:ext cx="3805595" cy="1435298"/>
          </a:xfrm>
          <a:prstGeom prst="rect">
            <a:avLst/>
          </a:prstGeom>
          <a:noFill/>
          <a:ln/>
        </p:spPr>
        <p:txBody>
          <a:bodyPr wrap="square" lIns="0" tIns="0" rIns="0" bIns="0" rtlCol="0" anchor="t"/>
          <a:lstStyle/>
          <a:p>
            <a:pPr marL="0" indent="0" algn="l">
              <a:lnSpc>
                <a:spcPts val="2250"/>
              </a:lnSpc>
              <a:buNone/>
            </a:pPr>
            <a:r>
              <a:rPr lang="en-US" sz="1400" dirty="0">
                <a:solidFill>
                  <a:srgbClr val="FFE5E5"/>
                </a:solidFill>
                <a:latin typeface="DM Sans" pitchFamily="34" charset="0"/>
                <a:ea typeface="DM Sans" pitchFamily="34" charset="-122"/>
                <a:cs typeface="DM Sans" pitchFamily="34" charset="-120"/>
              </a:rPr>
              <a:t>Focus promotional activity on product categories with healthy margin profiles. Analysis shows high-spending discount users represent a key conversion segment requiring strategic promotional design.</a:t>
            </a:r>
            <a:endParaRPr lang="en-US" sz="1400" dirty="0"/>
          </a:p>
        </p:txBody>
      </p:sp>
      <p:sp>
        <p:nvSpPr>
          <p:cNvPr id="11" name="Shape 9"/>
          <p:cNvSpPr/>
          <p:nvPr/>
        </p:nvSpPr>
        <p:spPr>
          <a:xfrm>
            <a:off x="9633942" y="1649254"/>
            <a:ext cx="4278749" cy="2588776"/>
          </a:xfrm>
          <a:prstGeom prst="roundRect">
            <a:avLst>
              <a:gd name="adj" fmla="val 4239"/>
            </a:avLst>
          </a:prstGeom>
          <a:solidFill>
            <a:srgbClr val="0A0A0A">
              <a:alpha val="95000"/>
            </a:srgbClr>
          </a:solidFill>
          <a:ln w="22860">
            <a:solidFill>
              <a:srgbClr val="510C04"/>
            </a:solidFill>
            <a:prstDash val="solid"/>
          </a:ln>
        </p:spPr>
      </p:sp>
      <p:sp>
        <p:nvSpPr>
          <p:cNvPr id="12" name="Shape 10"/>
          <p:cNvSpPr/>
          <p:nvPr/>
        </p:nvSpPr>
        <p:spPr>
          <a:xfrm>
            <a:off x="9611082" y="1649254"/>
            <a:ext cx="91440" cy="2588776"/>
          </a:xfrm>
          <a:prstGeom prst="roundRect">
            <a:avLst>
              <a:gd name="adj" fmla="val 82422"/>
            </a:avLst>
          </a:prstGeom>
          <a:solidFill>
            <a:srgbClr val="510C04"/>
          </a:solidFill>
          <a:ln/>
        </p:spPr>
      </p:sp>
      <p:sp>
        <p:nvSpPr>
          <p:cNvPr id="13" name="Text 11"/>
          <p:cNvSpPr/>
          <p:nvPr/>
        </p:nvSpPr>
        <p:spPr>
          <a:xfrm>
            <a:off x="9904809" y="1851541"/>
            <a:ext cx="3058358" cy="354211"/>
          </a:xfrm>
          <a:prstGeom prst="rect">
            <a:avLst/>
          </a:prstGeom>
          <a:noFill/>
          <a:ln/>
        </p:spPr>
        <p:txBody>
          <a:bodyPr wrap="none" lIns="0" tIns="0" rIns="0" bIns="0" rtlCol="0" anchor="t"/>
          <a:lstStyle/>
          <a:p>
            <a:pPr marL="0" indent="0" algn="l">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Shipping Strategy</a:t>
            </a:r>
            <a:endParaRPr lang="en-US" sz="2200" dirty="0"/>
          </a:p>
        </p:txBody>
      </p:sp>
      <p:sp>
        <p:nvSpPr>
          <p:cNvPr id="14" name="Text 12"/>
          <p:cNvSpPr/>
          <p:nvPr/>
        </p:nvSpPr>
        <p:spPr>
          <a:xfrm>
            <a:off x="9904809" y="2313384"/>
            <a:ext cx="3805595" cy="1435298"/>
          </a:xfrm>
          <a:prstGeom prst="rect">
            <a:avLst/>
          </a:prstGeom>
          <a:noFill/>
          <a:ln/>
        </p:spPr>
        <p:txBody>
          <a:bodyPr wrap="square" lIns="0" tIns="0" rIns="0" bIns="0" rtlCol="0" anchor="t"/>
          <a:lstStyle/>
          <a:p>
            <a:pPr marL="0" indent="0" algn="l">
              <a:lnSpc>
                <a:spcPts val="2250"/>
              </a:lnSpc>
              <a:buNone/>
            </a:pPr>
            <a:r>
              <a:rPr lang="en-US" sz="1400" dirty="0">
                <a:solidFill>
                  <a:srgbClr val="FFE5E5"/>
                </a:solidFill>
                <a:latin typeface="DM Sans" pitchFamily="34" charset="0"/>
                <a:ea typeface="DM Sans" pitchFamily="34" charset="-122"/>
                <a:cs typeface="DM Sans" pitchFamily="34" charset="-120"/>
              </a:rPr>
              <a:t>Promote Express shipping (avg $60.48) to customers with higher order values, creating premium service tier that captures incremental revenue while improving customer experience.</a:t>
            </a:r>
            <a:endParaRPr lang="en-US" sz="1400" dirty="0"/>
          </a:p>
        </p:txBody>
      </p:sp>
      <p:sp>
        <p:nvSpPr>
          <p:cNvPr id="15" name="Shape 13"/>
          <p:cNvSpPr/>
          <p:nvPr/>
        </p:nvSpPr>
        <p:spPr>
          <a:xfrm>
            <a:off x="717709" y="4417457"/>
            <a:ext cx="4278630" cy="2301716"/>
          </a:xfrm>
          <a:prstGeom prst="roundRect">
            <a:avLst>
              <a:gd name="adj" fmla="val 4767"/>
            </a:avLst>
          </a:prstGeom>
          <a:solidFill>
            <a:srgbClr val="0A0A0A">
              <a:alpha val="95000"/>
            </a:srgbClr>
          </a:solidFill>
          <a:ln w="22860">
            <a:solidFill>
              <a:srgbClr val="8D2424"/>
            </a:solidFill>
            <a:prstDash val="solid"/>
          </a:ln>
        </p:spPr>
      </p:sp>
      <p:sp>
        <p:nvSpPr>
          <p:cNvPr id="16" name="Shape 14"/>
          <p:cNvSpPr/>
          <p:nvPr/>
        </p:nvSpPr>
        <p:spPr>
          <a:xfrm>
            <a:off x="694849" y="4417457"/>
            <a:ext cx="91440" cy="2301716"/>
          </a:xfrm>
          <a:prstGeom prst="roundRect">
            <a:avLst>
              <a:gd name="adj" fmla="val 82422"/>
            </a:avLst>
          </a:prstGeom>
          <a:solidFill>
            <a:srgbClr val="C91313"/>
          </a:solidFill>
          <a:ln/>
        </p:spPr>
      </p:sp>
      <p:sp>
        <p:nvSpPr>
          <p:cNvPr id="17" name="Text 15"/>
          <p:cNvSpPr/>
          <p:nvPr/>
        </p:nvSpPr>
        <p:spPr>
          <a:xfrm>
            <a:off x="988576" y="4619744"/>
            <a:ext cx="3620572" cy="354211"/>
          </a:xfrm>
          <a:prstGeom prst="rect">
            <a:avLst/>
          </a:prstGeom>
          <a:noFill/>
          <a:ln/>
        </p:spPr>
        <p:txBody>
          <a:bodyPr wrap="none" lIns="0" tIns="0" rIns="0" bIns="0" rtlCol="0" anchor="t"/>
          <a:lstStyle/>
          <a:p>
            <a:pPr marL="0" indent="0" algn="l">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Loyalty Enhancement</a:t>
            </a:r>
            <a:endParaRPr lang="en-US" sz="2200" dirty="0"/>
          </a:p>
        </p:txBody>
      </p:sp>
      <p:sp>
        <p:nvSpPr>
          <p:cNvPr id="18" name="Text 16"/>
          <p:cNvSpPr/>
          <p:nvPr/>
        </p:nvSpPr>
        <p:spPr>
          <a:xfrm>
            <a:off x="988576" y="5081588"/>
            <a:ext cx="3805476" cy="1435298"/>
          </a:xfrm>
          <a:prstGeom prst="rect">
            <a:avLst/>
          </a:prstGeom>
          <a:noFill/>
          <a:ln/>
        </p:spPr>
        <p:txBody>
          <a:bodyPr wrap="square" lIns="0" tIns="0" rIns="0" bIns="0" rtlCol="0" anchor="t"/>
          <a:lstStyle/>
          <a:p>
            <a:pPr marL="0" indent="0" algn="l">
              <a:lnSpc>
                <a:spcPts val="2250"/>
              </a:lnSpc>
              <a:buNone/>
            </a:pPr>
            <a:r>
              <a:rPr lang="en-US" sz="1400" dirty="0">
                <a:solidFill>
                  <a:srgbClr val="FFE5E5"/>
                </a:solidFill>
                <a:latin typeface="DM Sans" pitchFamily="34" charset="0"/>
                <a:ea typeface="DM Sans" pitchFamily="34" charset="-122"/>
                <a:cs typeface="DM Sans" pitchFamily="34" charset="-120"/>
              </a:rPr>
              <a:t>Expand loyalty programs to reduce churn among the 18% returning customer segment and increase lifetime value. Strong 80% loyal base provides foundation for referral programs.</a:t>
            </a:r>
            <a:endParaRPr lang="en-US" sz="1400" dirty="0"/>
          </a:p>
        </p:txBody>
      </p:sp>
      <p:sp>
        <p:nvSpPr>
          <p:cNvPr id="19" name="Shape 17"/>
          <p:cNvSpPr/>
          <p:nvPr/>
        </p:nvSpPr>
        <p:spPr>
          <a:xfrm>
            <a:off x="5175766" y="4417457"/>
            <a:ext cx="4278749" cy="2301716"/>
          </a:xfrm>
          <a:prstGeom prst="roundRect">
            <a:avLst>
              <a:gd name="adj" fmla="val 4767"/>
            </a:avLst>
          </a:prstGeom>
          <a:solidFill>
            <a:srgbClr val="0A0A0A">
              <a:alpha val="95000"/>
            </a:srgbClr>
          </a:solidFill>
          <a:ln w="22860">
            <a:solidFill>
              <a:srgbClr val="8D2424"/>
            </a:solidFill>
            <a:prstDash val="solid"/>
          </a:ln>
        </p:spPr>
      </p:sp>
      <p:sp>
        <p:nvSpPr>
          <p:cNvPr id="20" name="Shape 18"/>
          <p:cNvSpPr/>
          <p:nvPr/>
        </p:nvSpPr>
        <p:spPr>
          <a:xfrm>
            <a:off x="5152906" y="4417457"/>
            <a:ext cx="91440" cy="2301716"/>
          </a:xfrm>
          <a:prstGeom prst="roundRect">
            <a:avLst>
              <a:gd name="adj" fmla="val 82422"/>
            </a:avLst>
          </a:prstGeom>
          <a:solidFill>
            <a:srgbClr val="C91313"/>
          </a:solidFill>
          <a:ln/>
        </p:spPr>
      </p:sp>
      <p:sp>
        <p:nvSpPr>
          <p:cNvPr id="21" name="Text 19"/>
          <p:cNvSpPr/>
          <p:nvPr/>
        </p:nvSpPr>
        <p:spPr>
          <a:xfrm>
            <a:off x="5446633" y="4619744"/>
            <a:ext cx="3150632" cy="354211"/>
          </a:xfrm>
          <a:prstGeom prst="rect">
            <a:avLst/>
          </a:prstGeom>
          <a:noFill/>
          <a:ln/>
        </p:spPr>
        <p:txBody>
          <a:bodyPr wrap="none" lIns="0" tIns="0" rIns="0" bIns="0" rtlCol="0" anchor="t"/>
          <a:lstStyle/>
          <a:p>
            <a:pPr marL="0" indent="0" algn="l">
              <a:lnSpc>
                <a:spcPts val="2750"/>
              </a:lnSpc>
              <a:buNone/>
            </a:pPr>
            <a:r>
              <a:rPr lang="en-US" sz="2200" dirty="0">
                <a:solidFill>
                  <a:srgbClr val="FFE5E5"/>
                </a:solidFill>
                <a:latin typeface="Dela Gothic One" pitchFamily="34" charset="0"/>
                <a:ea typeface="Dela Gothic One" pitchFamily="34" charset="-122"/>
                <a:cs typeface="Dela Gothic One" pitchFamily="34" charset="-120"/>
              </a:rPr>
              <a:t>Product Marketing</a:t>
            </a:r>
            <a:endParaRPr lang="en-US" sz="2200" dirty="0"/>
          </a:p>
        </p:txBody>
      </p:sp>
      <p:sp>
        <p:nvSpPr>
          <p:cNvPr id="22" name="Text 20"/>
          <p:cNvSpPr/>
          <p:nvPr/>
        </p:nvSpPr>
        <p:spPr>
          <a:xfrm>
            <a:off x="5446633" y="5081588"/>
            <a:ext cx="3805595" cy="1435298"/>
          </a:xfrm>
          <a:prstGeom prst="rect">
            <a:avLst/>
          </a:prstGeom>
          <a:noFill/>
          <a:ln/>
        </p:spPr>
        <p:txBody>
          <a:bodyPr wrap="square" lIns="0" tIns="0" rIns="0" bIns="0" rtlCol="0" anchor="t"/>
          <a:lstStyle/>
          <a:p>
            <a:pPr marL="0" indent="0" algn="l">
              <a:lnSpc>
                <a:spcPts val="2250"/>
              </a:lnSpc>
              <a:buNone/>
            </a:pPr>
            <a:r>
              <a:rPr lang="en-US" sz="1400" dirty="0">
                <a:solidFill>
                  <a:srgbClr val="FFE5E5"/>
                </a:solidFill>
                <a:latin typeface="DM Sans" pitchFamily="34" charset="0"/>
                <a:ea typeface="DM Sans" pitchFamily="34" charset="-122"/>
                <a:cs typeface="DM Sans" pitchFamily="34" charset="-120"/>
              </a:rPr>
              <a:t>Leverage review ratings to market high-performing products (Gloves, Sandals, Boots) and implement quality improvement initiatives for lower-rated items to enhance overall catalog performance.</a:t>
            </a:r>
            <a:endParaRPr lang="en-US" sz="1400" dirty="0"/>
          </a:p>
        </p:txBody>
      </p:sp>
      <p:sp>
        <p:nvSpPr>
          <p:cNvPr id="23" name="Shape 21"/>
          <p:cNvSpPr/>
          <p:nvPr/>
        </p:nvSpPr>
        <p:spPr>
          <a:xfrm>
            <a:off x="717709" y="7010613"/>
            <a:ext cx="13194983" cy="30004"/>
          </a:xfrm>
          <a:prstGeom prst="rect">
            <a:avLst/>
          </a:prstGeom>
          <a:solidFill>
            <a:srgbClr val="FFE5E5">
              <a:alpha val="50000"/>
            </a:srgbClr>
          </a:solidFill>
          <a:ln/>
        </p:spPr>
      </p:sp>
      <p:sp>
        <p:nvSpPr>
          <p:cNvPr id="24" name="Text 22"/>
          <p:cNvSpPr/>
          <p:nvPr/>
        </p:nvSpPr>
        <p:spPr>
          <a:xfrm>
            <a:off x="717709" y="7242334"/>
            <a:ext cx="13194983" cy="287060"/>
          </a:xfrm>
          <a:prstGeom prst="rect">
            <a:avLst/>
          </a:prstGeom>
          <a:noFill/>
          <a:ln/>
        </p:spPr>
        <p:txBody>
          <a:bodyPr wrap="none" lIns="0" tIns="0" rIns="0" bIns="0" rtlCol="0" anchor="t"/>
          <a:lstStyle/>
          <a:p>
            <a:pPr marL="0" indent="0" algn="l">
              <a:lnSpc>
                <a:spcPts val="2250"/>
              </a:lnSpc>
              <a:buNone/>
            </a:pPr>
            <a:r>
              <a:rPr lang="en-US" sz="1400" b="1" dirty="0">
                <a:solidFill>
                  <a:srgbClr val="FFE5E5"/>
                </a:solidFill>
                <a:latin typeface="DM Sans" pitchFamily="34" charset="0"/>
                <a:ea typeface="DM Sans" pitchFamily="34" charset="-122"/>
                <a:cs typeface="DM Sans" pitchFamily="34" charset="-120"/>
              </a:rPr>
              <a:t>Project by Mukesh Gopi Nandh</a:t>
            </a:r>
            <a:r>
              <a:rPr lang="en-US" sz="1400" dirty="0">
                <a:solidFill>
                  <a:srgbClr val="FFE5E5"/>
                </a:solidFill>
                <a:latin typeface="DM Sans" pitchFamily="34" charset="0"/>
                <a:ea typeface="DM Sans" pitchFamily="34" charset="-122"/>
                <a:cs typeface="DM Sans" pitchFamily="34" charset="-120"/>
              </a:rPr>
              <a:t> | Email: </a:t>
            </a:r>
            <a:r>
              <a:rPr lang="en-US" sz="1400" u="sng" dirty="0">
                <a:solidFill>
                  <a:srgbClr val="C91313"/>
                </a:solidFill>
                <a:latin typeface="DM Sans" pitchFamily="34" charset="0"/>
                <a:ea typeface="DM Sans" pitchFamily="34" charset="-122"/>
                <a:cs typeface="DM Sans" pitchFamily="34" charset="-120"/>
                <a:hlinkClick r:id="rId3">
                  <a:extLst>
                    <a:ext uri="{A12FA001-AC4F-418D-AE19-62706E023703}">
                      <ahyp:hlinkClr xmlns:ahyp="http://schemas.microsoft.com/office/drawing/2018/hyperlinkcolor" val="tx"/>
                    </a:ext>
                  </a:extLst>
                </a:hlinkClick>
              </a:rPr>
              <a:t>mukeshudatha7@gmail.com</a:t>
            </a:r>
            <a:r>
              <a:rPr lang="en-US" sz="1400" dirty="0">
                <a:solidFill>
                  <a:srgbClr val="FFE5E5"/>
                </a:solidFill>
                <a:latin typeface="DM Sans" pitchFamily="34" charset="0"/>
                <a:ea typeface="DM Sans" pitchFamily="34" charset="-122"/>
                <a:cs typeface="DM Sans" pitchFamily="34" charset="-120"/>
              </a:rPr>
              <a:t> | LinkedIn: </a:t>
            </a:r>
            <a:r>
              <a:rPr lang="en-US" sz="1400" u="sng" dirty="0">
                <a:solidFill>
                  <a:srgbClr val="C91313"/>
                </a:solidFill>
                <a:latin typeface="DM Sans" pitchFamily="34" charset="0"/>
                <a:ea typeface="DM Sans" pitchFamily="34" charset="-122"/>
                <a:cs typeface="DM Sans" pitchFamily="34" charset="-120"/>
                <a:hlinkClick r:id="rId4">
                  <a:extLst>
                    <a:ext uri="{A12FA001-AC4F-418D-AE19-62706E023703}">
                      <ahyp:hlinkClr xmlns:ahyp="http://schemas.microsoft.com/office/drawing/2018/hyperlinkcolor" val="tx"/>
                    </a:ext>
                  </a:extLst>
                </a:hlinkClick>
              </a:rPr>
              <a:t>mukesh-gopi-nandh</a:t>
            </a:r>
            <a:r>
              <a:rPr lang="en-US" sz="1400" dirty="0">
                <a:solidFill>
                  <a:srgbClr val="FFE5E5"/>
                </a:solidFill>
                <a:latin typeface="DM Sans" pitchFamily="34" charset="0"/>
                <a:ea typeface="DM Sans" pitchFamily="34" charset="-122"/>
                <a:cs typeface="DM Sans" pitchFamily="34" charset="-120"/>
              </a:rPr>
              <a:t> | GitHub: Mukeshgn</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69701"/>
          </a:xfrm>
          <a:prstGeom prst="rect">
            <a:avLst/>
          </a:prstGeom>
        </p:spPr>
      </p:pic>
      <p:sp>
        <p:nvSpPr>
          <p:cNvPr id="3" name="Text 0"/>
          <p:cNvSpPr/>
          <p:nvPr/>
        </p:nvSpPr>
        <p:spPr>
          <a:xfrm>
            <a:off x="758309" y="3540323"/>
            <a:ext cx="9962078" cy="623530"/>
          </a:xfrm>
          <a:prstGeom prst="rect">
            <a:avLst/>
          </a:prstGeom>
          <a:noFill/>
          <a:ln/>
        </p:spPr>
        <p:txBody>
          <a:bodyPr wrap="none" lIns="0" tIns="0" rIns="0" bIns="0" rtlCol="0" anchor="t"/>
          <a:lstStyle/>
          <a:p>
            <a:pPr marL="0" indent="0" algn="l">
              <a:lnSpc>
                <a:spcPts val="4900"/>
              </a:lnSpc>
              <a:buNone/>
            </a:pPr>
            <a:r>
              <a:rPr lang="en-US" sz="3900" dirty="0">
                <a:solidFill>
                  <a:srgbClr val="FAEBEB"/>
                </a:solidFill>
                <a:latin typeface="Dela Gothic One" pitchFamily="34" charset="0"/>
                <a:ea typeface="Dela Gothic One" pitchFamily="34" charset="-122"/>
                <a:cs typeface="Dela Gothic One" pitchFamily="34" charset="-120"/>
              </a:rPr>
              <a:t>Business Challenge &amp; Opportunity</a:t>
            </a:r>
            <a:endParaRPr lang="en-US" sz="3900" dirty="0"/>
          </a:p>
        </p:txBody>
      </p:sp>
      <p:sp>
        <p:nvSpPr>
          <p:cNvPr id="4" name="Text 1"/>
          <p:cNvSpPr/>
          <p:nvPr/>
        </p:nvSpPr>
        <p:spPr>
          <a:xfrm>
            <a:off x="758309" y="4637722"/>
            <a:ext cx="2993350" cy="374094"/>
          </a:xfrm>
          <a:prstGeom prst="rect">
            <a:avLst/>
          </a:prstGeom>
          <a:noFill/>
          <a:ln/>
        </p:spPr>
        <p:txBody>
          <a:bodyPr wrap="none" lIns="0" tIns="0" rIns="0" bIns="0" rtlCol="0" anchor="t"/>
          <a:lstStyle/>
          <a:p>
            <a:pPr marL="0" indent="0" algn="l">
              <a:lnSpc>
                <a:spcPts val="2900"/>
              </a:lnSpc>
              <a:buNone/>
            </a:pPr>
            <a:r>
              <a:rPr lang="en-US" sz="2350" dirty="0">
                <a:solidFill>
                  <a:srgbClr val="FAEBEB"/>
                </a:solidFill>
                <a:latin typeface="Dela Gothic One" pitchFamily="34" charset="0"/>
                <a:ea typeface="Dela Gothic One" pitchFamily="34" charset="-122"/>
                <a:cs typeface="Dela Gothic One" pitchFamily="34" charset="-120"/>
              </a:rPr>
              <a:t>The Problem</a:t>
            </a:r>
            <a:endParaRPr lang="en-US" sz="2350" dirty="0"/>
          </a:p>
        </p:txBody>
      </p:sp>
      <p:sp>
        <p:nvSpPr>
          <p:cNvPr id="5" name="Text 2"/>
          <p:cNvSpPr/>
          <p:nvPr/>
        </p:nvSpPr>
        <p:spPr>
          <a:xfrm>
            <a:off x="758309" y="5201364"/>
            <a:ext cx="6325672" cy="1516261"/>
          </a:xfrm>
          <a:prstGeom prst="rect">
            <a:avLst/>
          </a:prstGeom>
          <a:noFill/>
          <a:ln/>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A leading retail company observed significant shifts in purchasing patterns across demographics, product categories, and sales channels. Management needed deeper insights into what drives customer decisions and repeat purchases to optimize marketing strategies and improve customer lifetime value.</a:t>
            </a:r>
            <a:endParaRPr lang="en-US" sz="1450" dirty="0"/>
          </a:p>
        </p:txBody>
      </p:sp>
      <p:sp>
        <p:nvSpPr>
          <p:cNvPr id="6" name="Text 3"/>
          <p:cNvSpPr/>
          <p:nvPr/>
        </p:nvSpPr>
        <p:spPr>
          <a:xfrm>
            <a:off x="7554039" y="4637722"/>
            <a:ext cx="2993350" cy="374094"/>
          </a:xfrm>
          <a:prstGeom prst="rect">
            <a:avLst/>
          </a:prstGeom>
          <a:noFill/>
          <a:ln/>
        </p:spPr>
        <p:txBody>
          <a:bodyPr wrap="none" lIns="0" tIns="0" rIns="0" bIns="0" rtlCol="0" anchor="t"/>
          <a:lstStyle/>
          <a:p>
            <a:pPr marL="0" indent="0" algn="l">
              <a:lnSpc>
                <a:spcPts val="2900"/>
              </a:lnSpc>
              <a:buNone/>
            </a:pPr>
            <a:r>
              <a:rPr lang="en-US" sz="2350" dirty="0">
                <a:solidFill>
                  <a:srgbClr val="FAEBEB"/>
                </a:solidFill>
                <a:latin typeface="Dela Gothic One" pitchFamily="34" charset="0"/>
                <a:ea typeface="Dela Gothic One" pitchFamily="34" charset="-122"/>
                <a:cs typeface="Dela Gothic One" pitchFamily="34" charset="-120"/>
              </a:rPr>
              <a:t>Core Question</a:t>
            </a:r>
            <a:endParaRPr lang="en-US" sz="2350" dirty="0"/>
          </a:p>
        </p:txBody>
      </p:sp>
      <p:sp>
        <p:nvSpPr>
          <p:cNvPr id="7" name="Text 4"/>
          <p:cNvSpPr/>
          <p:nvPr/>
        </p:nvSpPr>
        <p:spPr>
          <a:xfrm>
            <a:off x="7554039" y="5201364"/>
            <a:ext cx="6325672" cy="909757"/>
          </a:xfrm>
          <a:prstGeom prst="rect">
            <a:avLst/>
          </a:prstGeom>
          <a:noFill/>
          <a:ln/>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How can we leverage consumer shopping data to identify trends, improve customer engagement, and optimize marketing and product strategies across online and offline channels?</a:t>
            </a:r>
            <a:endParaRPr lang="en-US" sz="1450" dirty="0"/>
          </a:p>
        </p:txBody>
      </p:sp>
      <p:sp>
        <p:nvSpPr>
          <p:cNvPr id="8" name="Text 5"/>
          <p:cNvSpPr/>
          <p:nvPr/>
        </p:nvSpPr>
        <p:spPr>
          <a:xfrm>
            <a:off x="7554039" y="6281738"/>
            <a:ext cx="6325672" cy="606504"/>
          </a:xfrm>
          <a:prstGeom prst="rect">
            <a:avLst/>
          </a:prstGeom>
          <a:noFill/>
          <a:ln/>
        </p:spPr>
        <p:txBody>
          <a:bodyPr wrap="square" lIns="0" tIns="0" rIns="0" bIns="0" rtlCol="0" anchor="t"/>
          <a:lstStyle/>
          <a:p>
            <a:pPr marL="0" indent="0" algn="l">
              <a:lnSpc>
                <a:spcPts val="2350"/>
              </a:lnSpc>
              <a:buNone/>
            </a:pPr>
            <a:r>
              <a:rPr lang="en-US" sz="1450" b="1" dirty="0">
                <a:solidFill>
                  <a:srgbClr val="FFE5E5"/>
                </a:solidFill>
                <a:latin typeface="DM Sans" pitchFamily="34" charset="0"/>
                <a:ea typeface="DM Sans" pitchFamily="34" charset="-122"/>
                <a:cs typeface="DM Sans" pitchFamily="34" charset="-120"/>
              </a:rPr>
              <a:t>Key factors examined:</a:t>
            </a:r>
            <a:r>
              <a:rPr lang="en-US" sz="1450" dirty="0">
                <a:solidFill>
                  <a:srgbClr val="FFE5E5"/>
                </a:solidFill>
                <a:latin typeface="DM Sans" pitchFamily="34" charset="0"/>
                <a:ea typeface="DM Sans" pitchFamily="34" charset="-122"/>
                <a:cs typeface="DM Sans" pitchFamily="34" charset="-120"/>
              </a:rPr>
              <a:t> discounts, reviews, seasonality, payment preferences, and demographic patterns.</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8309" y="1494949"/>
            <a:ext cx="9506069" cy="623530"/>
          </a:xfrm>
          <a:prstGeom prst="rect">
            <a:avLst/>
          </a:prstGeom>
          <a:noFill/>
          <a:ln/>
        </p:spPr>
        <p:txBody>
          <a:bodyPr wrap="none" lIns="0" tIns="0" rIns="0" bIns="0" rtlCol="0" anchor="t"/>
          <a:lstStyle/>
          <a:p>
            <a:pPr marL="0" indent="0" algn="l">
              <a:lnSpc>
                <a:spcPts val="4900"/>
              </a:lnSpc>
              <a:buNone/>
            </a:pPr>
            <a:r>
              <a:rPr lang="en-US" sz="3900" dirty="0">
                <a:solidFill>
                  <a:srgbClr val="FAEBEB"/>
                </a:solidFill>
                <a:latin typeface="Dela Gothic One" pitchFamily="34" charset="0"/>
                <a:ea typeface="Dela Gothic One" pitchFamily="34" charset="-122"/>
                <a:cs typeface="Dela Gothic One" pitchFamily="34" charset="-120"/>
              </a:rPr>
              <a:t>Project Approach &amp; Deliverables</a:t>
            </a:r>
            <a:endParaRPr lang="en-US" sz="3900" dirty="0"/>
          </a:p>
        </p:txBody>
      </p:sp>
      <p:sp>
        <p:nvSpPr>
          <p:cNvPr id="3" name="Text 1"/>
          <p:cNvSpPr/>
          <p:nvPr/>
        </p:nvSpPr>
        <p:spPr>
          <a:xfrm>
            <a:off x="758309" y="2497574"/>
            <a:ext cx="189548" cy="236934"/>
          </a:xfrm>
          <a:prstGeom prst="rect">
            <a:avLst/>
          </a:prstGeom>
          <a:noFill/>
          <a:ln/>
        </p:spPr>
        <p:txBody>
          <a:bodyPr wrap="none" lIns="0" tIns="0" rIns="0" bIns="0" rtlCol="0" anchor="t"/>
          <a:lstStyle/>
          <a:p>
            <a:pPr marL="0" indent="0" algn="l">
              <a:lnSpc>
                <a:spcPts val="2350"/>
              </a:lnSpc>
              <a:buNone/>
            </a:pPr>
            <a:r>
              <a:rPr lang="en-US" sz="1450" dirty="0">
                <a:solidFill>
                  <a:srgbClr val="FFE5E5"/>
                </a:solidFill>
                <a:latin typeface="Dela Gothic One Light" pitchFamily="34" charset="0"/>
                <a:ea typeface="Dela Gothic One Light" pitchFamily="34" charset="-122"/>
                <a:cs typeface="Dela Gothic One Light" pitchFamily="34" charset="-120"/>
              </a:rPr>
              <a:t>01</a:t>
            </a:r>
            <a:endParaRPr lang="en-US" sz="1450" dirty="0"/>
          </a:p>
        </p:txBody>
      </p:sp>
      <p:sp>
        <p:nvSpPr>
          <p:cNvPr id="4" name="Shape 2"/>
          <p:cNvSpPr/>
          <p:nvPr/>
        </p:nvSpPr>
        <p:spPr>
          <a:xfrm>
            <a:off x="758309" y="2796897"/>
            <a:ext cx="6462117" cy="22860"/>
          </a:xfrm>
          <a:prstGeom prst="rect">
            <a:avLst/>
          </a:prstGeom>
          <a:solidFill>
            <a:srgbClr val="C91313"/>
          </a:solidFill>
          <a:ln/>
        </p:spPr>
      </p:sp>
      <p:sp>
        <p:nvSpPr>
          <p:cNvPr id="5" name="Text 3"/>
          <p:cNvSpPr/>
          <p:nvPr/>
        </p:nvSpPr>
        <p:spPr>
          <a:xfrm>
            <a:off x="758309" y="2937391"/>
            <a:ext cx="2561511" cy="311706"/>
          </a:xfrm>
          <a:prstGeom prst="rect">
            <a:avLst/>
          </a:prstGeom>
          <a:noFill/>
          <a:ln/>
        </p:spPr>
        <p:txBody>
          <a:bodyPr wrap="none" lIns="0" tIns="0" rIns="0" bIns="0" rtlCol="0" anchor="t"/>
          <a:lstStyle/>
          <a:p>
            <a:pPr marL="0" indent="0" algn="l">
              <a:lnSpc>
                <a:spcPts val="2450"/>
              </a:lnSpc>
              <a:buNone/>
            </a:pPr>
            <a:r>
              <a:rPr lang="en-US" sz="1950" dirty="0">
                <a:solidFill>
                  <a:srgbClr val="FFE5E5"/>
                </a:solidFill>
                <a:latin typeface="Dela Gothic One" pitchFamily="34" charset="0"/>
                <a:ea typeface="Dela Gothic One" pitchFamily="34" charset="-122"/>
                <a:cs typeface="Dela Gothic One" pitchFamily="34" charset="-120"/>
              </a:rPr>
              <a:t>Data Preparation</a:t>
            </a:r>
            <a:endParaRPr lang="en-US" sz="1950" dirty="0"/>
          </a:p>
        </p:txBody>
      </p:sp>
      <p:sp>
        <p:nvSpPr>
          <p:cNvPr id="6" name="Text 4"/>
          <p:cNvSpPr/>
          <p:nvPr/>
        </p:nvSpPr>
        <p:spPr>
          <a:xfrm>
            <a:off x="758309" y="3362801"/>
            <a:ext cx="6462117" cy="606504"/>
          </a:xfrm>
          <a:prstGeom prst="rect">
            <a:avLst/>
          </a:prstGeom>
          <a:noFill/>
          <a:ln/>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Clean and transform raw dataset using Python (Jupyter Notebook) to ensure data quality and create derived features for analysis.</a:t>
            </a:r>
            <a:endParaRPr lang="en-US" sz="1450" dirty="0"/>
          </a:p>
        </p:txBody>
      </p:sp>
      <p:sp>
        <p:nvSpPr>
          <p:cNvPr id="7" name="Text 5"/>
          <p:cNvSpPr/>
          <p:nvPr/>
        </p:nvSpPr>
        <p:spPr>
          <a:xfrm>
            <a:off x="7409974" y="2497574"/>
            <a:ext cx="189548" cy="236934"/>
          </a:xfrm>
          <a:prstGeom prst="rect">
            <a:avLst/>
          </a:prstGeom>
          <a:noFill/>
          <a:ln/>
        </p:spPr>
        <p:txBody>
          <a:bodyPr wrap="none" lIns="0" tIns="0" rIns="0" bIns="0" rtlCol="0" anchor="t"/>
          <a:lstStyle/>
          <a:p>
            <a:pPr marL="0" indent="0" algn="l">
              <a:lnSpc>
                <a:spcPts val="2350"/>
              </a:lnSpc>
              <a:buNone/>
            </a:pPr>
            <a:r>
              <a:rPr lang="en-US" sz="1450" dirty="0">
                <a:solidFill>
                  <a:srgbClr val="FFE5E5"/>
                </a:solidFill>
                <a:latin typeface="Dela Gothic One Light" pitchFamily="34" charset="0"/>
                <a:ea typeface="Dela Gothic One Light" pitchFamily="34" charset="-122"/>
                <a:cs typeface="Dela Gothic One Light" pitchFamily="34" charset="-120"/>
              </a:rPr>
              <a:t>02</a:t>
            </a:r>
            <a:endParaRPr lang="en-US" sz="1450" dirty="0"/>
          </a:p>
        </p:txBody>
      </p:sp>
      <p:sp>
        <p:nvSpPr>
          <p:cNvPr id="8" name="Shape 6"/>
          <p:cNvSpPr/>
          <p:nvPr/>
        </p:nvSpPr>
        <p:spPr>
          <a:xfrm>
            <a:off x="7409974" y="2796897"/>
            <a:ext cx="6462117" cy="22860"/>
          </a:xfrm>
          <a:prstGeom prst="rect">
            <a:avLst/>
          </a:prstGeom>
          <a:solidFill>
            <a:srgbClr val="C91313"/>
          </a:solidFill>
          <a:ln/>
        </p:spPr>
      </p:sp>
      <p:sp>
        <p:nvSpPr>
          <p:cNvPr id="9" name="Text 7"/>
          <p:cNvSpPr/>
          <p:nvPr/>
        </p:nvSpPr>
        <p:spPr>
          <a:xfrm>
            <a:off x="7409974" y="2937391"/>
            <a:ext cx="2494359" cy="311706"/>
          </a:xfrm>
          <a:prstGeom prst="rect">
            <a:avLst/>
          </a:prstGeom>
          <a:noFill/>
          <a:ln/>
        </p:spPr>
        <p:txBody>
          <a:bodyPr wrap="none" lIns="0" tIns="0" rIns="0" bIns="0" rtlCol="0" anchor="t"/>
          <a:lstStyle/>
          <a:p>
            <a:pPr marL="0" indent="0" algn="l">
              <a:lnSpc>
                <a:spcPts val="2450"/>
              </a:lnSpc>
              <a:buNone/>
            </a:pPr>
            <a:r>
              <a:rPr lang="en-US" sz="1950" dirty="0">
                <a:solidFill>
                  <a:srgbClr val="FFE5E5"/>
                </a:solidFill>
                <a:latin typeface="Dela Gothic One" pitchFamily="34" charset="0"/>
                <a:ea typeface="Dela Gothic One" pitchFamily="34" charset="-122"/>
                <a:cs typeface="Dela Gothic One" pitchFamily="34" charset="-120"/>
              </a:rPr>
              <a:t>Data Analysis</a:t>
            </a:r>
            <a:endParaRPr lang="en-US" sz="1950" dirty="0"/>
          </a:p>
        </p:txBody>
      </p:sp>
      <p:sp>
        <p:nvSpPr>
          <p:cNvPr id="10" name="Text 8"/>
          <p:cNvSpPr/>
          <p:nvPr/>
        </p:nvSpPr>
        <p:spPr>
          <a:xfrm>
            <a:off x="7409974" y="3362801"/>
            <a:ext cx="6462117" cy="606504"/>
          </a:xfrm>
          <a:prstGeom prst="rect">
            <a:avLst/>
          </a:prstGeom>
          <a:noFill/>
          <a:ln/>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Structure data in PostgreSQL, simulate transactions, and extract insights about customer segments, loyalty drivers, and purchase behavior.</a:t>
            </a:r>
            <a:endParaRPr lang="en-US" sz="1450" dirty="0"/>
          </a:p>
        </p:txBody>
      </p:sp>
      <p:sp>
        <p:nvSpPr>
          <p:cNvPr id="11" name="Text 9"/>
          <p:cNvSpPr/>
          <p:nvPr/>
        </p:nvSpPr>
        <p:spPr>
          <a:xfrm>
            <a:off x="758309" y="4301014"/>
            <a:ext cx="189548" cy="236934"/>
          </a:xfrm>
          <a:prstGeom prst="rect">
            <a:avLst/>
          </a:prstGeom>
          <a:noFill/>
          <a:ln/>
        </p:spPr>
        <p:txBody>
          <a:bodyPr wrap="none" lIns="0" tIns="0" rIns="0" bIns="0" rtlCol="0" anchor="t"/>
          <a:lstStyle/>
          <a:p>
            <a:pPr marL="0" indent="0" algn="l">
              <a:lnSpc>
                <a:spcPts val="2350"/>
              </a:lnSpc>
              <a:buNone/>
            </a:pPr>
            <a:r>
              <a:rPr lang="en-US" sz="1450" dirty="0">
                <a:solidFill>
                  <a:srgbClr val="FFE5E5"/>
                </a:solidFill>
                <a:latin typeface="Dela Gothic One Light" pitchFamily="34" charset="0"/>
                <a:ea typeface="Dela Gothic One Light" pitchFamily="34" charset="-122"/>
                <a:cs typeface="Dela Gothic One Light" pitchFamily="34" charset="-120"/>
              </a:rPr>
              <a:t>03</a:t>
            </a:r>
            <a:endParaRPr lang="en-US" sz="1450" dirty="0"/>
          </a:p>
        </p:txBody>
      </p:sp>
      <p:sp>
        <p:nvSpPr>
          <p:cNvPr id="12" name="Shape 10"/>
          <p:cNvSpPr/>
          <p:nvPr/>
        </p:nvSpPr>
        <p:spPr>
          <a:xfrm>
            <a:off x="758309" y="4600337"/>
            <a:ext cx="6462117" cy="22860"/>
          </a:xfrm>
          <a:prstGeom prst="rect">
            <a:avLst/>
          </a:prstGeom>
          <a:solidFill>
            <a:srgbClr val="C91313"/>
          </a:solidFill>
          <a:ln/>
        </p:spPr>
      </p:sp>
      <p:sp>
        <p:nvSpPr>
          <p:cNvPr id="13" name="Text 11"/>
          <p:cNvSpPr/>
          <p:nvPr/>
        </p:nvSpPr>
        <p:spPr>
          <a:xfrm>
            <a:off x="758309" y="4740831"/>
            <a:ext cx="2494359" cy="311706"/>
          </a:xfrm>
          <a:prstGeom prst="rect">
            <a:avLst/>
          </a:prstGeom>
          <a:noFill/>
          <a:ln/>
        </p:spPr>
        <p:txBody>
          <a:bodyPr wrap="none" lIns="0" tIns="0" rIns="0" bIns="0" rtlCol="0" anchor="t"/>
          <a:lstStyle/>
          <a:p>
            <a:pPr marL="0" indent="0" algn="l">
              <a:lnSpc>
                <a:spcPts val="2450"/>
              </a:lnSpc>
              <a:buNone/>
            </a:pPr>
            <a:r>
              <a:rPr lang="en-US" sz="1950" dirty="0">
                <a:solidFill>
                  <a:srgbClr val="FFE5E5"/>
                </a:solidFill>
                <a:latin typeface="Dela Gothic One" pitchFamily="34" charset="0"/>
                <a:ea typeface="Dela Gothic One" pitchFamily="34" charset="-122"/>
                <a:cs typeface="Dela Gothic One" pitchFamily="34" charset="-120"/>
              </a:rPr>
              <a:t>Visualization</a:t>
            </a:r>
            <a:endParaRPr lang="en-US" sz="1950" dirty="0"/>
          </a:p>
        </p:txBody>
      </p:sp>
      <p:sp>
        <p:nvSpPr>
          <p:cNvPr id="14" name="Text 12"/>
          <p:cNvSpPr/>
          <p:nvPr/>
        </p:nvSpPr>
        <p:spPr>
          <a:xfrm>
            <a:off x="758309" y="5166241"/>
            <a:ext cx="6462117" cy="606504"/>
          </a:xfrm>
          <a:prstGeom prst="rect">
            <a:avLst/>
          </a:prstGeom>
          <a:noFill/>
          <a:ln/>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Build interactive Power BI dashboard to highlight key patterns and trends for stakeholder decision-making.</a:t>
            </a:r>
            <a:endParaRPr lang="en-US" sz="1450" dirty="0"/>
          </a:p>
        </p:txBody>
      </p:sp>
      <p:sp>
        <p:nvSpPr>
          <p:cNvPr id="15" name="Text 13"/>
          <p:cNvSpPr/>
          <p:nvPr/>
        </p:nvSpPr>
        <p:spPr>
          <a:xfrm>
            <a:off x="7409974" y="4301014"/>
            <a:ext cx="189548" cy="236934"/>
          </a:xfrm>
          <a:prstGeom prst="rect">
            <a:avLst/>
          </a:prstGeom>
          <a:noFill/>
          <a:ln/>
        </p:spPr>
        <p:txBody>
          <a:bodyPr wrap="none" lIns="0" tIns="0" rIns="0" bIns="0" rtlCol="0" anchor="t"/>
          <a:lstStyle/>
          <a:p>
            <a:pPr marL="0" indent="0" algn="l">
              <a:lnSpc>
                <a:spcPts val="2350"/>
              </a:lnSpc>
              <a:buNone/>
            </a:pPr>
            <a:r>
              <a:rPr lang="en-US" sz="1450" dirty="0">
                <a:solidFill>
                  <a:srgbClr val="FFE5E5"/>
                </a:solidFill>
                <a:latin typeface="Dela Gothic One Light" pitchFamily="34" charset="0"/>
                <a:ea typeface="Dela Gothic One Light" pitchFamily="34" charset="-122"/>
                <a:cs typeface="Dela Gothic One Light" pitchFamily="34" charset="-120"/>
              </a:rPr>
              <a:t>04</a:t>
            </a:r>
            <a:endParaRPr lang="en-US" sz="1450" dirty="0"/>
          </a:p>
        </p:txBody>
      </p:sp>
      <p:sp>
        <p:nvSpPr>
          <p:cNvPr id="16" name="Shape 14"/>
          <p:cNvSpPr/>
          <p:nvPr/>
        </p:nvSpPr>
        <p:spPr>
          <a:xfrm>
            <a:off x="7409974" y="4600337"/>
            <a:ext cx="6462117" cy="22860"/>
          </a:xfrm>
          <a:prstGeom prst="rect">
            <a:avLst/>
          </a:prstGeom>
          <a:solidFill>
            <a:srgbClr val="C91313"/>
          </a:solidFill>
          <a:ln/>
        </p:spPr>
      </p:sp>
      <p:sp>
        <p:nvSpPr>
          <p:cNvPr id="17" name="Text 15"/>
          <p:cNvSpPr/>
          <p:nvPr/>
        </p:nvSpPr>
        <p:spPr>
          <a:xfrm>
            <a:off x="7409974" y="4740831"/>
            <a:ext cx="4317683" cy="311706"/>
          </a:xfrm>
          <a:prstGeom prst="rect">
            <a:avLst/>
          </a:prstGeom>
          <a:noFill/>
          <a:ln/>
        </p:spPr>
        <p:txBody>
          <a:bodyPr wrap="none" lIns="0" tIns="0" rIns="0" bIns="0" rtlCol="0" anchor="t"/>
          <a:lstStyle/>
          <a:p>
            <a:pPr marL="0" indent="0" algn="l">
              <a:lnSpc>
                <a:spcPts val="2450"/>
              </a:lnSpc>
              <a:buNone/>
            </a:pPr>
            <a:r>
              <a:rPr lang="en-US" sz="1950" dirty="0">
                <a:solidFill>
                  <a:srgbClr val="FFE5E5"/>
                </a:solidFill>
                <a:latin typeface="Dela Gothic One" pitchFamily="34" charset="0"/>
                <a:ea typeface="Dela Gothic One" pitchFamily="34" charset="-122"/>
                <a:cs typeface="Dela Gothic One" pitchFamily="34" charset="-120"/>
              </a:rPr>
              <a:t>Insights &amp; Recommendations</a:t>
            </a:r>
            <a:endParaRPr lang="en-US" sz="1950" dirty="0"/>
          </a:p>
        </p:txBody>
      </p:sp>
      <p:sp>
        <p:nvSpPr>
          <p:cNvPr id="18" name="Text 16"/>
          <p:cNvSpPr/>
          <p:nvPr/>
        </p:nvSpPr>
        <p:spPr>
          <a:xfrm>
            <a:off x="7409974" y="5166241"/>
            <a:ext cx="6462117" cy="606504"/>
          </a:xfrm>
          <a:prstGeom prst="rect">
            <a:avLst/>
          </a:prstGeom>
          <a:noFill/>
          <a:ln/>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Deliver actionable business recommendations through comprehensive report and presentation materials.</a:t>
            </a:r>
            <a:endParaRPr lang="en-US" sz="1450" dirty="0"/>
          </a:p>
        </p:txBody>
      </p:sp>
      <p:sp>
        <p:nvSpPr>
          <p:cNvPr id="19" name="Text 17"/>
          <p:cNvSpPr/>
          <p:nvPr/>
        </p:nvSpPr>
        <p:spPr>
          <a:xfrm>
            <a:off x="758309" y="6128147"/>
            <a:ext cx="13113782" cy="606504"/>
          </a:xfrm>
          <a:prstGeom prst="rect">
            <a:avLst/>
          </a:prstGeom>
          <a:noFill/>
          <a:ln/>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All project materials, including Python scripts, SQL queries, and dashboard files, are hosted in a well-structured GitHub repository for reproducibility and collaboration.</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1013" y="633293"/>
            <a:ext cx="7714774" cy="1175385"/>
          </a:xfrm>
          <a:prstGeom prst="rect">
            <a:avLst/>
          </a:prstGeom>
          <a:noFill/>
          <a:ln/>
        </p:spPr>
        <p:txBody>
          <a:bodyPr wrap="square" lIns="0" tIns="0" rIns="0" bIns="0" rtlCol="0" anchor="t"/>
          <a:lstStyle/>
          <a:p>
            <a:pPr marL="0" indent="0" algn="l">
              <a:lnSpc>
                <a:spcPts val="4600"/>
              </a:lnSpc>
              <a:buNone/>
            </a:pPr>
            <a:r>
              <a:rPr lang="en-US" sz="3700" dirty="0">
                <a:solidFill>
                  <a:srgbClr val="FAEBEB"/>
                </a:solidFill>
                <a:latin typeface="Dela Gothic One" pitchFamily="34" charset="0"/>
                <a:ea typeface="Dela Gothic One" pitchFamily="34" charset="-122"/>
                <a:cs typeface="Dela Gothic One" pitchFamily="34" charset="-120"/>
              </a:rPr>
              <a:t>Dataset Overview &amp; Technical Foundation</a:t>
            </a:r>
            <a:endParaRPr lang="en-US" sz="3700" dirty="0"/>
          </a:p>
        </p:txBody>
      </p:sp>
      <p:sp>
        <p:nvSpPr>
          <p:cNvPr id="4" name="Text 1"/>
          <p:cNvSpPr/>
          <p:nvPr/>
        </p:nvSpPr>
        <p:spPr>
          <a:xfrm>
            <a:off x="6201013" y="2255163"/>
            <a:ext cx="2820948" cy="352544"/>
          </a:xfrm>
          <a:prstGeom prst="rect">
            <a:avLst/>
          </a:prstGeom>
          <a:noFill/>
          <a:ln/>
        </p:spPr>
        <p:txBody>
          <a:bodyPr wrap="none" lIns="0" tIns="0" rIns="0" bIns="0" rtlCol="0" anchor="t"/>
          <a:lstStyle/>
          <a:p>
            <a:pPr marL="0" indent="0" algn="l">
              <a:lnSpc>
                <a:spcPts val="2750"/>
              </a:lnSpc>
              <a:buNone/>
            </a:pPr>
            <a:r>
              <a:rPr lang="en-US" sz="2200" dirty="0">
                <a:solidFill>
                  <a:srgbClr val="FAEBEB"/>
                </a:solidFill>
                <a:latin typeface="Dela Gothic One" pitchFamily="34" charset="0"/>
                <a:ea typeface="Dela Gothic One" pitchFamily="34" charset="-122"/>
                <a:cs typeface="Dela Gothic One" pitchFamily="34" charset="-120"/>
              </a:rPr>
              <a:t>Dataset Profile</a:t>
            </a:r>
            <a:endParaRPr lang="en-US" sz="2200" dirty="0"/>
          </a:p>
        </p:txBody>
      </p:sp>
      <p:sp>
        <p:nvSpPr>
          <p:cNvPr id="5" name="Text 2"/>
          <p:cNvSpPr/>
          <p:nvPr/>
        </p:nvSpPr>
        <p:spPr>
          <a:xfrm>
            <a:off x="6201013" y="2786301"/>
            <a:ext cx="4454485" cy="285869"/>
          </a:xfrm>
          <a:prstGeom prst="rect">
            <a:avLst/>
          </a:prstGeom>
          <a:noFill/>
          <a:ln/>
        </p:spPr>
        <p:txBody>
          <a:bodyPr wrap="none" lIns="0" tIns="0" rIns="0" bIns="0" rtlCol="0" anchor="t"/>
          <a:lstStyle/>
          <a:p>
            <a:pPr marL="342900" indent="-342900" algn="l">
              <a:lnSpc>
                <a:spcPts val="2250"/>
              </a:lnSpc>
              <a:buSzPct val="100000"/>
              <a:buChar char="•"/>
            </a:pPr>
            <a:r>
              <a:rPr lang="en-US" sz="1400" b="1" dirty="0">
                <a:solidFill>
                  <a:srgbClr val="FFE5E5"/>
                </a:solidFill>
                <a:latin typeface="DM Sans" pitchFamily="34" charset="0"/>
                <a:ea typeface="DM Sans" pitchFamily="34" charset="-122"/>
                <a:cs typeface="DM Sans" pitchFamily="34" charset="-120"/>
              </a:rPr>
              <a:t>Records:</a:t>
            </a:r>
            <a:r>
              <a:rPr lang="en-US" sz="1400" dirty="0">
                <a:solidFill>
                  <a:srgbClr val="FFE5E5"/>
                </a:solidFill>
                <a:latin typeface="DM Sans" pitchFamily="34" charset="0"/>
                <a:ea typeface="DM Sans" pitchFamily="34" charset="-122"/>
                <a:cs typeface="DM Sans" pitchFamily="34" charset="-120"/>
              </a:rPr>
              <a:t> ~3,900 customer transactions</a:t>
            </a:r>
            <a:endParaRPr lang="en-US" sz="1400" dirty="0"/>
          </a:p>
        </p:txBody>
      </p:sp>
      <p:sp>
        <p:nvSpPr>
          <p:cNvPr id="6" name="Text 3"/>
          <p:cNvSpPr/>
          <p:nvPr/>
        </p:nvSpPr>
        <p:spPr>
          <a:xfrm>
            <a:off x="6201013" y="3134678"/>
            <a:ext cx="4454485" cy="285869"/>
          </a:xfrm>
          <a:prstGeom prst="rect">
            <a:avLst/>
          </a:prstGeom>
          <a:noFill/>
          <a:ln/>
        </p:spPr>
        <p:txBody>
          <a:bodyPr wrap="none" lIns="0" tIns="0" rIns="0" bIns="0" rtlCol="0" anchor="t"/>
          <a:lstStyle/>
          <a:p>
            <a:pPr marL="342900" indent="-342900" algn="l">
              <a:lnSpc>
                <a:spcPts val="2250"/>
              </a:lnSpc>
              <a:buSzPct val="100000"/>
              <a:buChar char="•"/>
            </a:pPr>
            <a:r>
              <a:rPr lang="en-US" sz="1400" b="1" dirty="0">
                <a:solidFill>
                  <a:srgbClr val="FFE5E5"/>
                </a:solidFill>
                <a:latin typeface="DM Sans" pitchFamily="34" charset="0"/>
                <a:ea typeface="DM Sans" pitchFamily="34" charset="-122"/>
                <a:cs typeface="DM Sans" pitchFamily="34" charset="-120"/>
              </a:rPr>
              <a:t>Columns:</a:t>
            </a:r>
            <a:r>
              <a:rPr lang="en-US" sz="1400" dirty="0">
                <a:solidFill>
                  <a:srgbClr val="FFE5E5"/>
                </a:solidFill>
                <a:latin typeface="DM Sans" pitchFamily="34" charset="0"/>
                <a:ea typeface="DM Sans" pitchFamily="34" charset="-122"/>
                <a:cs typeface="DM Sans" pitchFamily="34" charset="-120"/>
              </a:rPr>
              <a:t> 18 data attributes</a:t>
            </a:r>
            <a:endParaRPr lang="en-US" sz="1400" dirty="0"/>
          </a:p>
        </p:txBody>
      </p:sp>
      <p:sp>
        <p:nvSpPr>
          <p:cNvPr id="7" name="Text 4"/>
          <p:cNvSpPr/>
          <p:nvPr/>
        </p:nvSpPr>
        <p:spPr>
          <a:xfrm>
            <a:off x="6201013" y="3483054"/>
            <a:ext cx="4454485" cy="571738"/>
          </a:xfrm>
          <a:prstGeom prst="rect">
            <a:avLst/>
          </a:prstGeom>
          <a:noFill/>
          <a:ln/>
        </p:spPr>
        <p:txBody>
          <a:bodyPr wrap="square" lIns="0" tIns="0" rIns="0" bIns="0" rtlCol="0" anchor="t"/>
          <a:lstStyle/>
          <a:p>
            <a:pPr marL="342900" indent="-342900" algn="l">
              <a:lnSpc>
                <a:spcPts val="2250"/>
              </a:lnSpc>
              <a:buSzPct val="100000"/>
              <a:buChar char="•"/>
            </a:pPr>
            <a:r>
              <a:rPr lang="en-US" sz="1400" b="1" dirty="0">
                <a:solidFill>
                  <a:srgbClr val="FFE5E5"/>
                </a:solidFill>
                <a:latin typeface="DM Sans" pitchFamily="34" charset="0"/>
                <a:ea typeface="DM Sans" pitchFamily="34" charset="-122"/>
                <a:cs typeface="DM Sans" pitchFamily="34" charset="-120"/>
              </a:rPr>
              <a:t>Categories:</a:t>
            </a:r>
            <a:r>
              <a:rPr lang="en-US" sz="1400" dirty="0">
                <a:solidFill>
                  <a:srgbClr val="FFE5E5"/>
                </a:solidFill>
                <a:latin typeface="DM Sans" pitchFamily="34" charset="0"/>
                <a:ea typeface="DM Sans" pitchFamily="34" charset="-122"/>
                <a:cs typeface="DM Sans" pitchFamily="34" charset="-120"/>
              </a:rPr>
              <a:t> Customer details, transaction data, behavior metrics</a:t>
            </a:r>
            <a:endParaRPr lang="en-US" sz="1400" dirty="0"/>
          </a:p>
        </p:txBody>
      </p:sp>
      <p:sp>
        <p:nvSpPr>
          <p:cNvPr id="8" name="Text 5"/>
          <p:cNvSpPr/>
          <p:nvPr/>
        </p:nvSpPr>
        <p:spPr>
          <a:xfrm>
            <a:off x="6201013" y="4117300"/>
            <a:ext cx="4454485" cy="571738"/>
          </a:xfrm>
          <a:prstGeom prst="rect">
            <a:avLst/>
          </a:prstGeom>
          <a:noFill/>
          <a:ln/>
        </p:spPr>
        <p:txBody>
          <a:bodyPr wrap="square" lIns="0" tIns="0" rIns="0" bIns="0" rtlCol="0" anchor="t"/>
          <a:lstStyle/>
          <a:p>
            <a:pPr marL="342900" indent="-342900" algn="l">
              <a:lnSpc>
                <a:spcPts val="2250"/>
              </a:lnSpc>
              <a:buSzPct val="100000"/>
              <a:buChar char="•"/>
            </a:pPr>
            <a:r>
              <a:rPr lang="en-US" sz="1400" b="1" dirty="0">
                <a:solidFill>
                  <a:srgbClr val="FFE5E5"/>
                </a:solidFill>
                <a:latin typeface="DM Sans" pitchFamily="34" charset="0"/>
                <a:ea typeface="DM Sans" pitchFamily="34" charset="-122"/>
                <a:cs typeface="DM Sans" pitchFamily="34" charset="-120"/>
              </a:rPr>
              <a:t>Quality:</a:t>
            </a:r>
            <a:r>
              <a:rPr lang="en-US" sz="1400" dirty="0">
                <a:solidFill>
                  <a:srgbClr val="FFE5E5"/>
                </a:solidFill>
                <a:latin typeface="DM Sans" pitchFamily="34" charset="0"/>
                <a:ea typeface="DM Sans" pitchFamily="34" charset="-122"/>
                <a:cs typeface="DM Sans" pitchFamily="34" charset="-120"/>
              </a:rPr>
              <a:t> 37 missing ratings imputed using category-level medians</a:t>
            </a:r>
            <a:endParaRPr lang="en-US" sz="1400" dirty="0"/>
          </a:p>
        </p:txBody>
      </p:sp>
      <p:sp>
        <p:nvSpPr>
          <p:cNvPr id="9" name="Text 6"/>
          <p:cNvSpPr/>
          <p:nvPr/>
        </p:nvSpPr>
        <p:spPr>
          <a:xfrm>
            <a:off x="6201013" y="4867632"/>
            <a:ext cx="3138011" cy="352544"/>
          </a:xfrm>
          <a:prstGeom prst="rect">
            <a:avLst/>
          </a:prstGeom>
          <a:noFill/>
          <a:ln/>
        </p:spPr>
        <p:txBody>
          <a:bodyPr wrap="none" lIns="0" tIns="0" rIns="0" bIns="0" rtlCol="0" anchor="t"/>
          <a:lstStyle/>
          <a:p>
            <a:pPr marL="0" indent="0" algn="l">
              <a:lnSpc>
                <a:spcPts val="2750"/>
              </a:lnSpc>
              <a:buNone/>
            </a:pPr>
            <a:r>
              <a:rPr lang="en-US" sz="2200" dirty="0">
                <a:solidFill>
                  <a:srgbClr val="FAEBEB"/>
                </a:solidFill>
                <a:latin typeface="Dela Gothic One" pitchFamily="34" charset="0"/>
                <a:ea typeface="Dela Gothic One" pitchFamily="34" charset="-122"/>
                <a:cs typeface="Dela Gothic One" pitchFamily="34" charset="-120"/>
              </a:rPr>
              <a:t>Key Data Elements</a:t>
            </a:r>
            <a:endParaRPr lang="en-US" sz="2200" dirty="0"/>
          </a:p>
        </p:txBody>
      </p:sp>
      <p:sp>
        <p:nvSpPr>
          <p:cNvPr id="10" name="Text 7"/>
          <p:cNvSpPr/>
          <p:nvPr/>
        </p:nvSpPr>
        <p:spPr>
          <a:xfrm>
            <a:off x="6201013" y="5398770"/>
            <a:ext cx="4454485" cy="571738"/>
          </a:xfrm>
          <a:prstGeom prst="rect">
            <a:avLst/>
          </a:prstGeom>
          <a:noFill/>
          <a:ln/>
        </p:spPr>
        <p:txBody>
          <a:bodyPr wrap="square" lIns="0" tIns="0" rIns="0" bIns="0" rtlCol="0" anchor="t"/>
          <a:lstStyle/>
          <a:p>
            <a:pPr marL="0" indent="0" algn="l">
              <a:lnSpc>
                <a:spcPts val="2250"/>
              </a:lnSpc>
              <a:buNone/>
            </a:pPr>
            <a:r>
              <a:rPr lang="en-US" sz="1400" b="1" dirty="0">
                <a:solidFill>
                  <a:srgbClr val="FFE5E5"/>
                </a:solidFill>
                <a:latin typeface="DM Sans" pitchFamily="34" charset="0"/>
                <a:ea typeface="DM Sans" pitchFamily="34" charset="-122"/>
                <a:cs typeface="DM Sans" pitchFamily="34" charset="-120"/>
              </a:rPr>
              <a:t>Customer details:</a:t>
            </a:r>
            <a:r>
              <a:rPr lang="en-US" sz="1400" dirty="0">
                <a:solidFill>
                  <a:srgbClr val="FFE5E5"/>
                </a:solidFill>
                <a:latin typeface="DM Sans" pitchFamily="34" charset="0"/>
                <a:ea typeface="DM Sans" pitchFamily="34" charset="-122"/>
                <a:cs typeface="DM Sans" pitchFamily="34" charset="-120"/>
              </a:rPr>
              <a:t> customer_id, age, gender, location, subscription_status</a:t>
            </a:r>
            <a:endParaRPr lang="en-US" sz="1400" dirty="0"/>
          </a:p>
        </p:txBody>
      </p:sp>
      <p:sp>
        <p:nvSpPr>
          <p:cNvPr id="11" name="Text 8"/>
          <p:cNvSpPr/>
          <p:nvPr/>
        </p:nvSpPr>
        <p:spPr>
          <a:xfrm>
            <a:off x="6201013" y="6131242"/>
            <a:ext cx="4454485" cy="571738"/>
          </a:xfrm>
          <a:prstGeom prst="rect">
            <a:avLst/>
          </a:prstGeom>
          <a:noFill/>
          <a:ln/>
        </p:spPr>
        <p:txBody>
          <a:bodyPr wrap="square" lIns="0" tIns="0" rIns="0" bIns="0" rtlCol="0" anchor="t"/>
          <a:lstStyle/>
          <a:p>
            <a:pPr marL="0" indent="0" algn="l">
              <a:lnSpc>
                <a:spcPts val="2250"/>
              </a:lnSpc>
              <a:buNone/>
            </a:pPr>
            <a:r>
              <a:rPr lang="en-US" sz="1400" b="1" dirty="0">
                <a:solidFill>
                  <a:srgbClr val="FFE5E5"/>
                </a:solidFill>
                <a:latin typeface="DM Sans" pitchFamily="34" charset="0"/>
                <a:ea typeface="DM Sans" pitchFamily="34" charset="-122"/>
                <a:cs typeface="DM Sans" pitchFamily="34" charset="-120"/>
              </a:rPr>
              <a:t>Transaction data:</a:t>
            </a:r>
            <a:r>
              <a:rPr lang="en-US" sz="1400" dirty="0">
                <a:solidFill>
                  <a:srgbClr val="FFE5E5"/>
                </a:solidFill>
                <a:latin typeface="DM Sans" pitchFamily="34" charset="0"/>
                <a:ea typeface="DM Sans" pitchFamily="34" charset="-122"/>
                <a:cs typeface="DM Sans" pitchFamily="34" charset="-120"/>
              </a:rPr>
              <a:t> product_name, category, purchase_amount, review_rating, shipping_type</a:t>
            </a:r>
            <a:endParaRPr lang="en-US" sz="1400" dirty="0"/>
          </a:p>
        </p:txBody>
      </p:sp>
      <p:sp>
        <p:nvSpPr>
          <p:cNvPr id="12" name="Text 9"/>
          <p:cNvSpPr/>
          <p:nvPr/>
        </p:nvSpPr>
        <p:spPr>
          <a:xfrm>
            <a:off x="6201013" y="6863715"/>
            <a:ext cx="4454485" cy="571738"/>
          </a:xfrm>
          <a:prstGeom prst="rect">
            <a:avLst/>
          </a:prstGeom>
          <a:noFill/>
          <a:ln/>
        </p:spPr>
        <p:txBody>
          <a:bodyPr wrap="square" lIns="0" tIns="0" rIns="0" bIns="0" rtlCol="0" anchor="t"/>
          <a:lstStyle/>
          <a:p>
            <a:pPr marL="0" indent="0" algn="l">
              <a:lnSpc>
                <a:spcPts val="2250"/>
              </a:lnSpc>
              <a:buNone/>
            </a:pPr>
            <a:r>
              <a:rPr lang="en-US" sz="1400" b="1" dirty="0">
                <a:solidFill>
                  <a:srgbClr val="FFE5E5"/>
                </a:solidFill>
                <a:latin typeface="DM Sans" pitchFamily="34" charset="0"/>
                <a:ea typeface="DM Sans" pitchFamily="34" charset="-122"/>
                <a:cs typeface="DM Sans" pitchFamily="34" charset="-120"/>
              </a:rPr>
              <a:t>Behavior metrics:</a:t>
            </a:r>
            <a:r>
              <a:rPr lang="en-US" sz="1400" dirty="0">
                <a:solidFill>
                  <a:srgbClr val="FFE5E5"/>
                </a:solidFill>
                <a:latin typeface="DM Sans" pitchFamily="34" charset="0"/>
                <a:ea typeface="DM Sans" pitchFamily="34" charset="-122"/>
                <a:cs typeface="DM Sans" pitchFamily="34" charset="-120"/>
              </a:rPr>
              <a:t> discount_applied, previous_purchases, purchase_frequency, season</a:t>
            </a:r>
            <a:endParaRPr lang="en-US" sz="1400" dirty="0"/>
          </a:p>
        </p:txBody>
      </p:sp>
      <p:sp>
        <p:nvSpPr>
          <p:cNvPr id="13" name="Text 10"/>
          <p:cNvSpPr/>
          <p:nvPr/>
        </p:nvSpPr>
        <p:spPr>
          <a:xfrm>
            <a:off x="11098887" y="2255163"/>
            <a:ext cx="2824401" cy="705088"/>
          </a:xfrm>
          <a:prstGeom prst="rect">
            <a:avLst/>
          </a:prstGeom>
          <a:noFill/>
          <a:ln/>
        </p:spPr>
        <p:txBody>
          <a:bodyPr wrap="square" lIns="0" tIns="0" rIns="0" bIns="0" rtlCol="0" anchor="t"/>
          <a:lstStyle/>
          <a:p>
            <a:pPr marL="0" indent="0" algn="l">
              <a:lnSpc>
                <a:spcPts val="2750"/>
              </a:lnSpc>
              <a:buNone/>
            </a:pPr>
            <a:r>
              <a:rPr lang="en-US" sz="2200" dirty="0">
                <a:solidFill>
                  <a:srgbClr val="FAEBEB"/>
                </a:solidFill>
                <a:latin typeface="Dela Gothic One" pitchFamily="34" charset="0"/>
                <a:ea typeface="Dela Gothic One" pitchFamily="34" charset="-122"/>
                <a:cs typeface="Dela Gothic One" pitchFamily="34" charset="-120"/>
              </a:rPr>
              <a:t>Technology Stack</a:t>
            </a:r>
            <a:endParaRPr lang="en-US" sz="2200" dirty="0"/>
          </a:p>
        </p:txBody>
      </p:sp>
      <p:sp>
        <p:nvSpPr>
          <p:cNvPr id="14" name="Text 11"/>
          <p:cNvSpPr/>
          <p:nvPr/>
        </p:nvSpPr>
        <p:spPr>
          <a:xfrm>
            <a:off x="11098887" y="3138845"/>
            <a:ext cx="2824401" cy="571738"/>
          </a:xfrm>
          <a:prstGeom prst="rect">
            <a:avLst/>
          </a:prstGeom>
          <a:noFill/>
          <a:ln/>
        </p:spPr>
        <p:txBody>
          <a:bodyPr wrap="square" lIns="0" tIns="0" rIns="0" bIns="0" rtlCol="0" anchor="t"/>
          <a:lstStyle/>
          <a:p>
            <a:pPr marL="342900" indent="-342900" algn="l">
              <a:lnSpc>
                <a:spcPts val="2250"/>
              </a:lnSpc>
              <a:buSzPct val="100000"/>
              <a:buChar char="•"/>
            </a:pPr>
            <a:r>
              <a:rPr lang="en-US" sz="1400" b="1" dirty="0">
                <a:solidFill>
                  <a:srgbClr val="FFE5E5"/>
                </a:solidFill>
                <a:latin typeface="DM Sans" pitchFamily="34" charset="0"/>
                <a:ea typeface="DM Sans" pitchFamily="34" charset="-122"/>
                <a:cs typeface="DM Sans" pitchFamily="34" charset="-120"/>
              </a:rPr>
              <a:t>Python (Jupyter):</a:t>
            </a:r>
            <a:r>
              <a:rPr lang="en-US" sz="1400" dirty="0">
                <a:solidFill>
                  <a:srgbClr val="FFE5E5"/>
                </a:solidFill>
                <a:latin typeface="DM Sans" pitchFamily="34" charset="0"/>
                <a:ea typeface="DM Sans" pitchFamily="34" charset="-122"/>
                <a:cs typeface="DM Sans" pitchFamily="34" charset="-120"/>
              </a:rPr>
              <a:t> Data cleaning &amp; preprocessing</a:t>
            </a:r>
            <a:endParaRPr lang="en-US" sz="1400" dirty="0"/>
          </a:p>
        </p:txBody>
      </p:sp>
      <p:sp>
        <p:nvSpPr>
          <p:cNvPr id="15" name="Text 12"/>
          <p:cNvSpPr/>
          <p:nvPr/>
        </p:nvSpPr>
        <p:spPr>
          <a:xfrm>
            <a:off x="11098887" y="3773091"/>
            <a:ext cx="2824401" cy="571738"/>
          </a:xfrm>
          <a:prstGeom prst="rect">
            <a:avLst/>
          </a:prstGeom>
          <a:noFill/>
          <a:ln/>
        </p:spPr>
        <p:txBody>
          <a:bodyPr wrap="square" lIns="0" tIns="0" rIns="0" bIns="0" rtlCol="0" anchor="t"/>
          <a:lstStyle/>
          <a:p>
            <a:pPr marL="342900" indent="-342900" algn="l">
              <a:lnSpc>
                <a:spcPts val="2250"/>
              </a:lnSpc>
              <a:buSzPct val="100000"/>
              <a:buChar char="•"/>
            </a:pPr>
            <a:r>
              <a:rPr lang="en-US" sz="1400" b="1" dirty="0">
                <a:solidFill>
                  <a:srgbClr val="FFE5E5"/>
                </a:solidFill>
                <a:latin typeface="DM Sans" pitchFamily="34" charset="0"/>
                <a:ea typeface="DM Sans" pitchFamily="34" charset="-122"/>
                <a:cs typeface="DM Sans" pitchFamily="34" charset="-120"/>
              </a:rPr>
              <a:t>PostgreSQL:</a:t>
            </a:r>
            <a:r>
              <a:rPr lang="en-US" sz="1400" dirty="0">
                <a:solidFill>
                  <a:srgbClr val="FFE5E5"/>
                </a:solidFill>
                <a:latin typeface="DM Sans" pitchFamily="34" charset="0"/>
                <a:ea typeface="DM Sans" pitchFamily="34" charset="-122"/>
                <a:cs typeface="DM Sans" pitchFamily="34" charset="-120"/>
              </a:rPr>
              <a:t> Data modeling &amp; business queries</a:t>
            </a:r>
            <a:endParaRPr lang="en-US" sz="1400" dirty="0"/>
          </a:p>
        </p:txBody>
      </p:sp>
      <p:sp>
        <p:nvSpPr>
          <p:cNvPr id="16" name="Text 13"/>
          <p:cNvSpPr/>
          <p:nvPr/>
        </p:nvSpPr>
        <p:spPr>
          <a:xfrm>
            <a:off x="11098887" y="4407337"/>
            <a:ext cx="2824401" cy="571738"/>
          </a:xfrm>
          <a:prstGeom prst="rect">
            <a:avLst/>
          </a:prstGeom>
          <a:noFill/>
          <a:ln/>
        </p:spPr>
        <p:txBody>
          <a:bodyPr wrap="square" lIns="0" tIns="0" rIns="0" bIns="0" rtlCol="0" anchor="t"/>
          <a:lstStyle/>
          <a:p>
            <a:pPr marL="342900" indent="-342900" algn="l">
              <a:lnSpc>
                <a:spcPts val="2250"/>
              </a:lnSpc>
              <a:buSzPct val="100000"/>
              <a:buChar char="•"/>
            </a:pPr>
            <a:r>
              <a:rPr lang="en-US" sz="1400" b="1" dirty="0">
                <a:solidFill>
                  <a:srgbClr val="FFE5E5"/>
                </a:solidFill>
                <a:latin typeface="DM Sans" pitchFamily="34" charset="0"/>
                <a:ea typeface="DM Sans" pitchFamily="34" charset="-122"/>
                <a:cs typeface="DM Sans" pitchFamily="34" charset="-120"/>
              </a:rPr>
              <a:t>Power BI:</a:t>
            </a:r>
            <a:r>
              <a:rPr lang="en-US" sz="1400" dirty="0">
                <a:solidFill>
                  <a:srgbClr val="FFE5E5"/>
                </a:solidFill>
                <a:latin typeface="DM Sans" pitchFamily="34" charset="0"/>
                <a:ea typeface="DM Sans" pitchFamily="34" charset="-122"/>
                <a:cs typeface="DM Sans" pitchFamily="34" charset="-120"/>
              </a:rPr>
              <a:t> Dashboard visualization</a:t>
            </a:r>
            <a:endParaRPr lang="en-US" sz="1400" dirty="0"/>
          </a:p>
        </p:txBody>
      </p:sp>
      <p:sp>
        <p:nvSpPr>
          <p:cNvPr id="17" name="Text 14"/>
          <p:cNvSpPr/>
          <p:nvPr/>
        </p:nvSpPr>
        <p:spPr>
          <a:xfrm>
            <a:off x="11098887" y="5041583"/>
            <a:ext cx="2824401" cy="285869"/>
          </a:xfrm>
          <a:prstGeom prst="rect">
            <a:avLst/>
          </a:prstGeom>
          <a:noFill/>
          <a:ln/>
        </p:spPr>
        <p:txBody>
          <a:bodyPr wrap="none" lIns="0" tIns="0" rIns="0" bIns="0" rtlCol="0" anchor="t"/>
          <a:lstStyle/>
          <a:p>
            <a:pPr marL="342900" indent="-342900" algn="l">
              <a:lnSpc>
                <a:spcPts val="2250"/>
              </a:lnSpc>
              <a:buSzPct val="100000"/>
              <a:buChar char="•"/>
            </a:pPr>
            <a:r>
              <a:rPr lang="en-US" sz="1400" b="1" dirty="0">
                <a:solidFill>
                  <a:srgbClr val="FFE5E5"/>
                </a:solidFill>
                <a:latin typeface="DM Sans" pitchFamily="34" charset="0"/>
                <a:ea typeface="DM Sans" pitchFamily="34" charset="-122"/>
                <a:cs typeface="DM Sans" pitchFamily="34" charset="-120"/>
              </a:rPr>
              <a:t>Excel:</a:t>
            </a:r>
            <a:r>
              <a:rPr lang="en-US" sz="1400" dirty="0">
                <a:solidFill>
                  <a:srgbClr val="FFE5E5"/>
                </a:solidFill>
                <a:latin typeface="DM Sans" pitchFamily="34" charset="0"/>
                <a:ea typeface="DM Sans" pitchFamily="34" charset="-122"/>
                <a:cs typeface="DM Sans" pitchFamily="34" charset="-120"/>
              </a:rPr>
              <a:t> Validation &amp; exports</a:t>
            </a:r>
            <a:endParaRPr lang="en-US" sz="1400" dirty="0"/>
          </a:p>
        </p:txBody>
      </p:sp>
      <p:sp>
        <p:nvSpPr>
          <p:cNvPr id="18" name="Text 15"/>
          <p:cNvSpPr/>
          <p:nvPr/>
        </p:nvSpPr>
        <p:spPr>
          <a:xfrm>
            <a:off x="11098887" y="5389959"/>
            <a:ext cx="2824401" cy="571738"/>
          </a:xfrm>
          <a:prstGeom prst="rect">
            <a:avLst/>
          </a:prstGeom>
          <a:noFill/>
          <a:ln/>
        </p:spPr>
        <p:txBody>
          <a:bodyPr wrap="square" lIns="0" tIns="0" rIns="0" bIns="0" rtlCol="0" anchor="t"/>
          <a:lstStyle/>
          <a:p>
            <a:pPr marL="342900" indent="-342900" algn="l">
              <a:lnSpc>
                <a:spcPts val="2250"/>
              </a:lnSpc>
              <a:buSzPct val="100000"/>
              <a:buChar char="•"/>
            </a:pPr>
            <a:r>
              <a:rPr lang="en-US" sz="1400" b="1" dirty="0">
                <a:solidFill>
                  <a:srgbClr val="FFE5E5"/>
                </a:solidFill>
                <a:latin typeface="DM Sans" pitchFamily="34" charset="0"/>
                <a:ea typeface="DM Sans" pitchFamily="34" charset="-122"/>
                <a:cs typeface="DM Sans" pitchFamily="34" charset="-120"/>
              </a:rPr>
              <a:t>SQLAlchemy:</a:t>
            </a:r>
            <a:r>
              <a:rPr lang="en-US" sz="1400" dirty="0">
                <a:solidFill>
                  <a:srgbClr val="FFE5E5"/>
                </a:solidFill>
                <a:latin typeface="DM Sans" pitchFamily="34" charset="0"/>
                <a:ea typeface="DM Sans" pitchFamily="34" charset="-122"/>
                <a:cs typeface="DM Sans" pitchFamily="34" charset="-120"/>
              </a:rPr>
              <a:t> Python-to-SQL connectivity</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25423" y="361236"/>
            <a:ext cx="5848231" cy="431959"/>
          </a:xfrm>
          <a:prstGeom prst="rect">
            <a:avLst/>
          </a:prstGeom>
          <a:noFill/>
          <a:ln/>
        </p:spPr>
        <p:txBody>
          <a:bodyPr wrap="none" lIns="0" tIns="0" rIns="0" bIns="0" rtlCol="0" anchor="t"/>
          <a:lstStyle/>
          <a:p>
            <a:pPr marL="0" indent="0" algn="l">
              <a:lnSpc>
                <a:spcPts val="3400"/>
              </a:lnSpc>
              <a:buNone/>
            </a:pPr>
            <a:r>
              <a:rPr lang="en-US" sz="2700" dirty="0">
                <a:solidFill>
                  <a:srgbClr val="FAEBEB"/>
                </a:solidFill>
                <a:latin typeface="Dela Gothic One" pitchFamily="34" charset="0"/>
                <a:ea typeface="Dela Gothic One" pitchFamily="34" charset="-122"/>
                <a:cs typeface="Dela Gothic One" pitchFamily="34" charset="-120"/>
              </a:rPr>
              <a:t>Data Preparation Excellence</a:t>
            </a:r>
            <a:endParaRPr lang="en-US" sz="2700" dirty="0"/>
          </a:p>
        </p:txBody>
      </p:sp>
      <p:pic>
        <p:nvPicPr>
          <p:cNvPr id="3" name="Image 0" descr="preencoded.png"/>
          <p:cNvPicPr>
            <a:picLocks noChangeAspect="1"/>
          </p:cNvPicPr>
          <p:nvPr/>
        </p:nvPicPr>
        <p:blipFill>
          <a:blip r:embed="rId3"/>
          <a:stretch>
            <a:fillRect/>
          </a:stretch>
        </p:blipFill>
        <p:spPr>
          <a:xfrm>
            <a:off x="525423" y="1137880"/>
            <a:ext cx="5934432" cy="5934432"/>
          </a:xfrm>
          <a:prstGeom prst="rect">
            <a:avLst/>
          </a:prstGeom>
        </p:spPr>
      </p:pic>
      <p:sp>
        <p:nvSpPr>
          <p:cNvPr id="4" name="Text 1"/>
          <p:cNvSpPr/>
          <p:nvPr/>
        </p:nvSpPr>
        <p:spPr>
          <a:xfrm>
            <a:off x="525423" y="7220069"/>
            <a:ext cx="2548414" cy="259199"/>
          </a:xfrm>
          <a:prstGeom prst="rect">
            <a:avLst/>
          </a:prstGeom>
          <a:noFill/>
          <a:ln/>
        </p:spPr>
        <p:txBody>
          <a:bodyPr wrap="none" lIns="0" tIns="0" rIns="0" bIns="0" rtlCol="0" anchor="t"/>
          <a:lstStyle/>
          <a:p>
            <a:pPr marL="0" indent="0" algn="l">
              <a:lnSpc>
                <a:spcPts val="2000"/>
              </a:lnSpc>
              <a:buNone/>
            </a:pPr>
            <a:r>
              <a:rPr lang="en-US" sz="1600" dirty="0">
                <a:solidFill>
                  <a:srgbClr val="FAEBEB"/>
                </a:solidFill>
                <a:latin typeface="Dela Gothic One" pitchFamily="34" charset="0"/>
                <a:ea typeface="Dela Gothic One" pitchFamily="34" charset="-122"/>
                <a:cs typeface="Dela Gothic One" pitchFamily="34" charset="-120"/>
              </a:rPr>
              <a:t>Python Data Pipeline</a:t>
            </a:r>
            <a:endParaRPr lang="en-US" sz="1600" dirty="0"/>
          </a:p>
        </p:txBody>
      </p:sp>
      <p:sp>
        <p:nvSpPr>
          <p:cNvPr id="5" name="Text 2"/>
          <p:cNvSpPr/>
          <p:nvPr/>
        </p:nvSpPr>
        <p:spPr>
          <a:xfrm>
            <a:off x="525423" y="7610594"/>
            <a:ext cx="5934432" cy="420053"/>
          </a:xfrm>
          <a:prstGeom prst="rect">
            <a:avLst/>
          </a:prstGeom>
          <a:noFill/>
          <a:ln/>
        </p:spPr>
        <p:txBody>
          <a:bodyPr wrap="square" lIns="0" tIns="0" rIns="0" bIns="0" rtlCol="0" anchor="t"/>
          <a:lstStyle/>
          <a:p>
            <a:pPr marL="0" indent="0" algn="l">
              <a:lnSpc>
                <a:spcPts val="1650"/>
              </a:lnSpc>
              <a:buNone/>
            </a:pPr>
            <a:r>
              <a:rPr lang="en-US" sz="1000" dirty="0">
                <a:solidFill>
                  <a:srgbClr val="FFE5E5"/>
                </a:solidFill>
                <a:latin typeface="DM Sans" pitchFamily="34" charset="0"/>
                <a:ea typeface="DM Sans" pitchFamily="34" charset="-122"/>
                <a:cs typeface="DM Sans" pitchFamily="34" charset="-120"/>
              </a:rPr>
              <a:t>Comprehensive data cleaning performed in Jupyter Notebook using pandas and NumPy to ensure analysis-ready data quality.</a:t>
            </a:r>
            <a:endParaRPr lang="en-US" sz="1000" dirty="0"/>
          </a:p>
        </p:txBody>
      </p:sp>
      <p:sp>
        <p:nvSpPr>
          <p:cNvPr id="6" name="Shape 3"/>
          <p:cNvSpPr/>
          <p:nvPr/>
        </p:nvSpPr>
        <p:spPr>
          <a:xfrm>
            <a:off x="6787991" y="1137880"/>
            <a:ext cx="295513" cy="295513"/>
          </a:xfrm>
          <a:prstGeom prst="roundRect">
            <a:avLst>
              <a:gd name="adj" fmla="val 18670"/>
            </a:avLst>
          </a:prstGeom>
          <a:solidFill>
            <a:srgbClr val="740B0B"/>
          </a:solidFill>
          <a:ln w="7620">
            <a:solidFill>
              <a:srgbClr val="8D2424"/>
            </a:solidFill>
            <a:prstDash val="solid"/>
          </a:ln>
        </p:spPr>
      </p:sp>
      <p:sp>
        <p:nvSpPr>
          <p:cNvPr id="7" name="Text 4"/>
          <p:cNvSpPr/>
          <p:nvPr/>
        </p:nvSpPr>
        <p:spPr>
          <a:xfrm>
            <a:off x="6832044" y="1156037"/>
            <a:ext cx="207407" cy="259199"/>
          </a:xfrm>
          <a:prstGeom prst="rect">
            <a:avLst/>
          </a:prstGeom>
          <a:noFill/>
          <a:ln/>
        </p:spPr>
        <p:txBody>
          <a:bodyPr wrap="none" lIns="0" tIns="0" rIns="0" bIns="0" rtlCol="0" anchor="t"/>
          <a:lstStyle/>
          <a:p>
            <a:pPr marL="0" indent="0" algn="ctr">
              <a:lnSpc>
                <a:spcPts val="1600"/>
              </a:lnSpc>
              <a:buNone/>
            </a:pPr>
            <a:r>
              <a:rPr lang="en-US" sz="1600" dirty="0">
                <a:solidFill>
                  <a:srgbClr val="FFE5E5"/>
                </a:solidFill>
                <a:latin typeface="Dela Gothic One" pitchFamily="34" charset="0"/>
                <a:ea typeface="Dela Gothic One" pitchFamily="34" charset="-122"/>
                <a:cs typeface="Dela Gothic One" pitchFamily="34" charset="-120"/>
              </a:rPr>
              <a:t>1</a:t>
            </a:r>
            <a:endParaRPr lang="en-US" sz="1600" dirty="0"/>
          </a:p>
        </p:txBody>
      </p:sp>
      <p:sp>
        <p:nvSpPr>
          <p:cNvPr id="8" name="Text 5"/>
          <p:cNvSpPr/>
          <p:nvPr/>
        </p:nvSpPr>
        <p:spPr>
          <a:xfrm>
            <a:off x="7214830" y="1183005"/>
            <a:ext cx="1728430" cy="216098"/>
          </a:xfrm>
          <a:prstGeom prst="rect">
            <a:avLst/>
          </a:prstGeom>
          <a:noFill/>
          <a:ln/>
        </p:spPr>
        <p:txBody>
          <a:bodyPr wrap="none" lIns="0" tIns="0" rIns="0" bIns="0" rtlCol="0" anchor="t"/>
          <a:lstStyle/>
          <a:p>
            <a:pPr marL="0" indent="0" algn="l">
              <a:lnSpc>
                <a:spcPts val="1700"/>
              </a:lnSpc>
              <a:buNone/>
            </a:pPr>
            <a:r>
              <a:rPr lang="en-US" sz="1350" dirty="0">
                <a:solidFill>
                  <a:srgbClr val="FFE5E5"/>
                </a:solidFill>
                <a:latin typeface="Dela Gothic One" pitchFamily="34" charset="0"/>
                <a:ea typeface="Dela Gothic One" pitchFamily="34" charset="-122"/>
                <a:cs typeface="Dela Gothic One" pitchFamily="34" charset="-120"/>
              </a:rPr>
              <a:t>Standardization</a:t>
            </a:r>
            <a:endParaRPr lang="en-US" sz="1350" dirty="0"/>
          </a:p>
        </p:txBody>
      </p:sp>
      <p:sp>
        <p:nvSpPr>
          <p:cNvPr id="9" name="Text 6"/>
          <p:cNvSpPr/>
          <p:nvPr/>
        </p:nvSpPr>
        <p:spPr>
          <a:xfrm>
            <a:off x="7214830" y="1530429"/>
            <a:ext cx="6897648" cy="210026"/>
          </a:xfrm>
          <a:prstGeom prst="rect">
            <a:avLst/>
          </a:prstGeom>
          <a:noFill/>
          <a:ln/>
        </p:spPr>
        <p:txBody>
          <a:bodyPr wrap="none" lIns="0" tIns="0" rIns="0" bIns="0" rtlCol="0" anchor="t"/>
          <a:lstStyle/>
          <a:p>
            <a:pPr marL="0" indent="0" algn="l">
              <a:lnSpc>
                <a:spcPts val="1650"/>
              </a:lnSpc>
              <a:buNone/>
            </a:pPr>
            <a:r>
              <a:rPr lang="en-US" sz="1000" dirty="0">
                <a:solidFill>
                  <a:srgbClr val="FFE5E5"/>
                </a:solidFill>
                <a:latin typeface="DM Sans" pitchFamily="34" charset="0"/>
                <a:ea typeface="DM Sans" pitchFamily="34" charset="-122"/>
                <a:cs typeface="DM Sans" pitchFamily="34" charset="-120"/>
              </a:rPr>
              <a:t>Renamed inconsistent column names to snake_case format for consistency across the analytical pipeline.</a:t>
            </a:r>
            <a:endParaRPr lang="en-US" sz="1000" dirty="0"/>
          </a:p>
        </p:txBody>
      </p:sp>
      <p:sp>
        <p:nvSpPr>
          <p:cNvPr id="10" name="Shape 7"/>
          <p:cNvSpPr/>
          <p:nvPr/>
        </p:nvSpPr>
        <p:spPr>
          <a:xfrm>
            <a:off x="6787991" y="2003108"/>
            <a:ext cx="295513" cy="295513"/>
          </a:xfrm>
          <a:prstGeom prst="roundRect">
            <a:avLst>
              <a:gd name="adj" fmla="val 18670"/>
            </a:avLst>
          </a:prstGeom>
          <a:solidFill>
            <a:srgbClr val="740B0B"/>
          </a:solidFill>
          <a:ln w="7620">
            <a:solidFill>
              <a:srgbClr val="8D2424"/>
            </a:solidFill>
            <a:prstDash val="solid"/>
          </a:ln>
        </p:spPr>
      </p:sp>
      <p:sp>
        <p:nvSpPr>
          <p:cNvPr id="11" name="Text 8"/>
          <p:cNvSpPr/>
          <p:nvPr/>
        </p:nvSpPr>
        <p:spPr>
          <a:xfrm>
            <a:off x="6832044" y="2021265"/>
            <a:ext cx="207407" cy="259199"/>
          </a:xfrm>
          <a:prstGeom prst="rect">
            <a:avLst/>
          </a:prstGeom>
          <a:noFill/>
          <a:ln/>
        </p:spPr>
        <p:txBody>
          <a:bodyPr wrap="none" lIns="0" tIns="0" rIns="0" bIns="0" rtlCol="0" anchor="t"/>
          <a:lstStyle/>
          <a:p>
            <a:pPr marL="0" indent="0" algn="ctr">
              <a:lnSpc>
                <a:spcPts val="1600"/>
              </a:lnSpc>
              <a:buNone/>
            </a:pPr>
            <a:r>
              <a:rPr lang="en-US" sz="1600" dirty="0">
                <a:solidFill>
                  <a:srgbClr val="FFE5E5"/>
                </a:solidFill>
                <a:latin typeface="Dela Gothic One" pitchFamily="34" charset="0"/>
                <a:ea typeface="Dela Gothic One" pitchFamily="34" charset="-122"/>
                <a:cs typeface="Dela Gothic One" pitchFamily="34" charset="-120"/>
              </a:rPr>
              <a:t>2</a:t>
            </a:r>
            <a:endParaRPr lang="en-US" sz="1600" dirty="0"/>
          </a:p>
        </p:txBody>
      </p:sp>
      <p:sp>
        <p:nvSpPr>
          <p:cNvPr id="12" name="Text 9"/>
          <p:cNvSpPr/>
          <p:nvPr/>
        </p:nvSpPr>
        <p:spPr>
          <a:xfrm>
            <a:off x="7214830" y="2048232"/>
            <a:ext cx="2557224" cy="216098"/>
          </a:xfrm>
          <a:prstGeom prst="rect">
            <a:avLst/>
          </a:prstGeom>
          <a:noFill/>
          <a:ln/>
        </p:spPr>
        <p:txBody>
          <a:bodyPr wrap="none" lIns="0" tIns="0" rIns="0" bIns="0" rtlCol="0" anchor="t"/>
          <a:lstStyle/>
          <a:p>
            <a:pPr marL="0" indent="0" algn="l">
              <a:lnSpc>
                <a:spcPts val="1700"/>
              </a:lnSpc>
              <a:buNone/>
            </a:pPr>
            <a:r>
              <a:rPr lang="en-US" sz="1350" dirty="0">
                <a:solidFill>
                  <a:srgbClr val="FFE5E5"/>
                </a:solidFill>
                <a:latin typeface="Dela Gothic One" pitchFamily="34" charset="0"/>
                <a:ea typeface="Dela Gothic One" pitchFamily="34" charset="-122"/>
                <a:cs typeface="Dela Gothic One" pitchFamily="34" charset="-120"/>
              </a:rPr>
              <a:t>Missing Value Treatment</a:t>
            </a:r>
            <a:endParaRPr lang="en-US" sz="1350" dirty="0"/>
          </a:p>
        </p:txBody>
      </p:sp>
      <p:sp>
        <p:nvSpPr>
          <p:cNvPr id="13" name="Text 10"/>
          <p:cNvSpPr/>
          <p:nvPr/>
        </p:nvSpPr>
        <p:spPr>
          <a:xfrm>
            <a:off x="7214830" y="2395657"/>
            <a:ext cx="6897648" cy="210026"/>
          </a:xfrm>
          <a:prstGeom prst="rect">
            <a:avLst/>
          </a:prstGeom>
          <a:noFill/>
          <a:ln/>
        </p:spPr>
        <p:txBody>
          <a:bodyPr wrap="none" lIns="0" tIns="0" rIns="0" bIns="0" rtlCol="0" anchor="t"/>
          <a:lstStyle/>
          <a:p>
            <a:pPr marL="0" indent="0" algn="l">
              <a:lnSpc>
                <a:spcPts val="1650"/>
              </a:lnSpc>
              <a:buNone/>
            </a:pPr>
            <a:r>
              <a:rPr lang="en-US" sz="1000" dirty="0">
                <a:solidFill>
                  <a:srgbClr val="FFE5E5"/>
                </a:solidFill>
                <a:latin typeface="DM Sans" pitchFamily="34" charset="0"/>
                <a:ea typeface="DM Sans" pitchFamily="34" charset="-122"/>
                <a:cs typeface="DM Sans" pitchFamily="34" charset="-120"/>
              </a:rPr>
              <a:t>Handled missing values intelligently using category-level medians to preserve data distribution patterns.</a:t>
            </a:r>
            <a:endParaRPr lang="en-US" sz="1000" dirty="0"/>
          </a:p>
        </p:txBody>
      </p:sp>
      <p:sp>
        <p:nvSpPr>
          <p:cNvPr id="14" name="Shape 11"/>
          <p:cNvSpPr/>
          <p:nvPr/>
        </p:nvSpPr>
        <p:spPr>
          <a:xfrm>
            <a:off x="6787991" y="2868335"/>
            <a:ext cx="295513" cy="295513"/>
          </a:xfrm>
          <a:prstGeom prst="roundRect">
            <a:avLst>
              <a:gd name="adj" fmla="val 18670"/>
            </a:avLst>
          </a:prstGeom>
          <a:solidFill>
            <a:srgbClr val="740B0B"/>
          </a:solidFill>
          <a:ln w="7620">
            <a:solidFill>
              <a:srgbClr val="8D2424"/>
            </a:solidFill>
            <a:prstDash val="solid"/>
          </a:ln>
        </p:spPr>
      </p:sp>
      <p:sp>
        <p:nvSpPr>
          <p:cNvPr id="15" name="Text 12"/>
          <p:cNvSpPr/>
          <p:nvPr/>
        </p:nvSpPr>
        <p:spPr>
          <a:xfrm>
            <a:off x="6832044" y="2886492"/>
            <a:ext cx="207407" cy="259199"/>
          </a:xfrm>
          <a:prstGeom prst="rect">
            <a:avLst/>
          </a:prstGeom>
          <a:noFill/>
          <a:ln/>
        </p:spPr>
        <p:txBody>
          <a:bodyPr wrap="none" lIns="0" tIns="0" rIns="0" bIns="0" rtlCol="0" anchor="t"/>
          <a:lstStyle/>
          <a:p>
            <a:pPr marL="0" indent="0" algn="ctr">
              <a:lnSpc>
                <a:spcPts val="1600"/>
              </a:lnSpc>
              <a:buNone/>
            </a:pPr>
            <a:r>
              <a:rPr lang="en-US" sz="1600" dirty="0">
                <a:solidFill>
                  <a:srgbClr val="FFE5E5"/>
                </a:solidFill>
                <a:latin typeface="Dela Gothic One" pitchFamily="34" charset="0"/>
                <a:ea typeface="Dela Gothic One" pitchFamily="34" charset="-122"/>
                <a:cs typeface="Dela Gothic One" pitchFamily="34" charset="-120"/>
              </a:rPr>
              <a:t>3</a:t>
            </a:r>
            <a:endParaRPr lang="en-US" sz="1600" dirty="0"/>
          </a:p>
        </p:txBody>
      </p:sp>
      <p:sp>
        <p:nvSpPr>
          <p:cNvPr id="16" name="Text 13"/>
          <p:cNvSpPr/>
          <p:nvPr/>
        </p:nvSpPr>
        <p:spPr>
          <a:xfrm>
            <a:off x="7214830" y="2913459"/>
            <a:ext cx="2102406" cy="216098"/>
          </a:xfrm>
          <a:prstGeom prst="rect">
            <a:avLst/>
          </a:prstGeom>
          <a:noFill/>
          <a:ln/>
        </p:spPr>
        <p:txBody>
          <a:bodyPr wrap="none" lIns="0" tIns="0" rIns="0" bIns="0" rtlCol="0" anchor="t"/>
          <a:lstStyle/>
          <a:p>
            <a:pPr marL="0" indent="0" algn="l">
              <a:lnSpc>
                <a:spcPts val="1700"/>
              </a:lnSpc>
              <a:buNone/>
            </a:pPr>
            <a:r>
              <a:rPr lang="en-US" sz="1350" dirty="0">
                <a:solidFill>
                  <a:srgbClr val="FFE5E5"/>
                </a:solidFill>
                <a:latin typeface="Dela Gothic One" pitchFamily="34" charset="0"/>
                <a:ea typeface="Dela Gothic One" pitchFamily="34" charset="-122"/>
                <a:cs typeface="Dela Gothic One" pitchFamily="34" charset="-120"/>
              </a:rPr>
              <a:t>Feature Engineering</a:t>
            </a:r>
            <a:endParaRPr lang="en-US" sz="1350" dirty="0"/>
          </a:p>
        </p:txBody>
      </p:sp>
      <p:sp>
        <p:nvSpPr>
          <p:cNvPr id="17" name="Text 14"/>
          <p:cNvSpPr/>
          <p:nvPr/>
        </p:nvSpPr>
        <p:spPr>
          <a:xfrm>
            <a:off x="7214830" y="3260884"/>
            <a:ext cx="6897648" cy="210026"/>
          </a:xfrm>
          <a:prstGeom prst="rect">
            <a:avLst/>
          </a:prstGeom>
          <a:noFill/>
          <a:ln/>
        </p:spPr>
        <p:txBody>
          <a:bodyPr wrap="none" lIns="0" tIns="0" rIns="0" bIns="0" rtlCol="0" anchor="t"/>
          <a:lstStyle/>
          <a:p>
            <a:pPr marL="0" indent="0" algn="l">
              <a:lnSpc>
                <a:spcPts val="1650"/>
              </a:lnSpc>
              <a:buNone/>
            </a:pPr>
            <a:r>
              <a:rPr lang="en-US" sz="1000" dirty="0">
                <a:solidFill>
                  <a:srgbClr val="FFE5E5"/>
                </a:solidFill>
                <a:latin typeface="DM Sans" pitchFamily="34" charset="0"/>
                <a:ea typeface="DM Sans" pitchFamily="34" charset="-122"/>
                <a:cs typeface="DM Sans" pitchFamily="34" charset="-120"/>
              </a:rPr>
              <a:t>Created derived columns including age_group and purchase_frequency_days to enable segmentation analysis.</a:t>
            </a:r>
            <a:endParaRPr lang="en-US" sz="1000" dirty="0"/>
          </a:p>
        </p:txBody>
      </p:sp>
      <p:sp>
        <p:nvSpPr>
          <p:cNvPr id="18" name="Shape 15"/>
          <p:cNvSpPr/>
          <p:nvPr/>
        </p:nvSpPr>
        <p:spPr>
          <a:xfrm>
            <a:off x="6787991" y="3733562"/>
            <a:ext cx="295513" cy="295513"/>
          </a:xfrm>
          <a:prstGeom prst="roundRect">
            <a:avLst>
              <a:gd name="adj" fmla="val 18670"/>
            </a:avLst>
          </a:prstGeom>
          <a:solidFill>
            <a:srgbClr val="740B0B"/>
          </a:solidFill>
          <a:ln w="7620">
            <a:solidFill>
              <a:srgbClr val="8D2424"/>
            </a:solidFill>
            <a:prstDash val="solid"/>
          </a:ln>
        </p:spPr>
      </p:sp>
      <p:sp>
        <p:nvSpPr>
          <p:cNvPr id="19" name="Text 16"/>
          <p:cNvSpPr/>
          <p:nvPr/>
        </p:nvSpPr>
        <p:spPr>
          <a:xfrm>
            <a:off x="6832044" y="3751719"/>
            <a:ext cx="207407" cy="259199"/>
          </a:xfrm>
          <a:prstGeom prst="rect">
            <a:avLst/>
          </a:prstGeom>
          <a:noFill/>
          <a:ln/>
        </p:spPr>
        <p:txBody>
          <a:bodyPr wrap="none" lIns="0" tIns="0" rIns="0" bIns="0" rtlCol="0" anchor="t"/>
          <a:lstStyle/>
          <a:p>
            <a:pPr marL="0" indent="0" algn="ctr">
              <a:lnSpc>
                <a:spcPts val="1600"/>
              </a:lnSpc>
              <a:buNone/>
            </a:pPr>
            <a:r>
              <a:rPr lang="en-US" sz="1600" dirty="0">
                <a:solidFill>
                  <a:srgbClr val="FFE5E5"/>
                </a:solidFill>
                <a:latin typeface="Dela Gothic One" pitchFamily="34" charset="0"/>
                <a:ea typeface="Dela Gothic One" pitchFamily="34" charset="-122"/>
                <a:cs typeface="Dela Gothic One" pitchFamily="34" charset="-120"/>
              </a:rPr>
              <a:t>4</a:t>
            </a:r>
            <a:endParaRPr lang="en-US" sz="1600" dirty="0"/>
          </a:p>
        </p:txBody>
      </p:sp>
      <p:sp>
        <p:nvSpPr>
          <p:cNvPr id="20" name="Text 17"/>
          <p:cNvSpPr/>
          <p:nvPr/>
        </p:nvSpPr>
        <p:spPr>
          <a:xfrm>
            <a:off x="7214830" y="3778687"/>
            <a:ext cx="1728430" cy="216098"/>
          </a:xfrm>
          <a:prstGeom prst="rect">
            <a:avLst/>
          </a:prstGeom>
          <a:noFill/>
          <a:ln/>
        </p:spPr>
        <p:txBody>
          <a:bodyPr wrap="none" lIns="0" tIns="0" rIns="0" bIns="0" rtlCol="0" anchor="t"/>
          <a:lstStyle/>
          <a:p>
            <a:pPr marL="0" indent="0" algn="l">
              <a:lnSpc>
                <a:spcPts val="1700"/>
              </a:lnSpc>
              <a:buNone/>
            </a:pPr>
            <a:r>
              <a:rPr lang="en-US" sz="1350" dirty="0">
                <a:solidFill>
                  <a:srgbClr val="FFE5E5"/>
                </a:solidFill>
                <a:latin typeface="Dela Gothic One" pitchFamily="34" charset="0"/>
                <a:ea typeface="Dela Gothic One" pitchFamily="34" charset="-122"/>
                <a:cs typeface="Dela Gothic One" pitchFamily="34" charset="-120"/>
              </a:rPr>
              <a:t>Data Quality</a:t>
            </a:r>
            <a:endParaRPr lang="en-US" sz="1350" dirty="0"/>
          </a:p>
        </p:txBody>
      </p:sp>
      <p:sp>
        <p:nvSpPr>
          <p:cNvPr id="21" name="Text 18"/>
          <p:cNvSpPr/>
          <p:nvPr/>
        </p:nvSpPr>
        <p:spPr>
          <a:xfrm>
            <a:off x="7214830" y="4126111"/>
            <a:ext cx="6897648" cy="210026"/>
          </a:xfrm>
          <a:prstGeom prst="rect">
            <a:avLst/>
          </a:prstGeom>
          <a:noFill/>
          <a:ln/>
        </p:spPr>
        <p:txBody>
          <a:bodyPr wrap="none" lIns="0" tIns="0" rIns="0" bIns="0" rtlCol="0" anchor="t"/>
          <a:lstStyle/>
          <a:p>
            <a:pPr marL="0" indent="0" algn="l">
              <a:lnSpc>
                <a:spcPts val="1650"/>
              </a:lnSpc>
              <a:buNone/>
            </a:pPr>
            <a:r>
              <a:rPr lang="en-US" sz="1000" dirty="0">
                <a:solidFill>
                  <a:srgbClr val="FFE5E5"/>
                </a:solidFill>
                <a:latin typeface="DM Sans" pitchFamily="34" charset="0"/>
                <a:ea typeface="DM Sans" pitchFamily="34" charset="-122"/>
                <a:cs typeface="DM Sans" pitchFamily="34" charset="-120"/>
              </a:rPr>
              <a:t>Removed duplicates and irrelevant columns, then exported cleaned dataset for SQL database upload.</a:t>
            </a:r>
            <a:endParaRPr lang="en-US" sz="1000" dirty="0"/>
          </a:p>
        </p:txBody>
      </p:sp>
      <p:sp>
        <p:nvSpPr>
          <p:cNvPr id="22" name="Shape 19"/>
          <p:cNvSpPr/>
          <p:nvPr/>
        </p:nvSpPr>
        <p:spPr>
          <a:xfrm>
            <a:off x="525423" y="8296513"/>
            <a:ext cx="13579554" cy="557808"/>
          </a:xfrm>
          <a:prstGeom prst="roundRect">
            <a:avLst>
              <a:gd name="adj" fmla="val 9891"/>
            </a:avLst>
          </a:prstGeom>
          <a:solidFill>
            <a:srgbClr val="460707"/>
          </a:solidFill>
          <a:ln/>
        </p:spPr>
      </p:sp>
      <p:pic>
        <p:nvPicPr>
          <p:cNvPr id="23" name="Image 1" descr="preencoded.png"/>
          <p:cNvPicPr>
            <a:picLocks noChangeAspect="1"/>
          </p:cNvPicPr>
          <p:nvPr/>
        </p:nvPicPr>
        <p:blipFill>
          <a:blip r:embed="rId4"/>
          <a:stretch>
            <a:fillRect/>
          </a:stretch>
        </p:blipFill>
        <p:spPr>
          <a:xfrm>
            <a:off x="656749" y="8490347"/>
            <a:ext cx="164187" cy="131326"/>
          </a:xfrm>
          <a:prstGeom prst="rect">
            <a:avLst/>
          </a:prstGeom>
        </p:spPr>
      </p:pic>
      <p:sp>
        <p:nvSpPr>
          <p:cNvPr id="24" name="Text 20"/>
          <p:cNvSpPr/>
          <p:nvPr/>
        </p:nvSpPr>
        <p:spPr>
          <a:xfrm>
            <a:off x="952262" y="8460581"/>
            <a:ext cx="13021389" cy="210026"/>
          </a:xfrm>
          <a:prstGeom prst="rect">
            <a:avLst/>
          </a:prstGeom>
          <a:noFill/>
          <a:ln/>
        </p:spPr>
        <p:txBody>
          <a:bodyPr wrap="none" lIns="0" tIns="0" rIns="0" bIns="0" rtlCol="0" anchor="t"/>
          <a:lstStyle/>
          <a:p>
            <a:pPr marL="0" indent="0" algn="l">
              <a:lnSpc>
                <a:spcPts val="1650"/>
              </a:lnSpc>
              <a:buNone/>
            </a:pPr>
            <a:r>
              <a:rPr lang="en-US" sz="1000" dirty="0">
                <a:solidFill>
                  <a:srgbClr val="FFFFFF"/>
                </a:solidFill>
                <a:latin typeface="DM Sans" pitchFamily="34" charset="0"/>
                <a:ea typeface="DM Sans" pitchFamily="34" charset="-122"/>
                <a:cs typeface="DM Sans" pitchFamily="34" charset="-120"/>
              </a:rPr>
              <a:t>Database connectivity established using SQLAlchemy with psycopg2-binary driver, enabling seamless Python-to-PostgreSQL data transfer with chunking for performance optimization.</a:t>
            </a:r>
            <a:endParaRPr lang="en-US" sz="1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718FA2-1798-B0D1-3DEF-2A3B28E8E381}"/>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9C2853A3-E70C-6EA4-9A29-34F3ABDFACC6}"/>
              </a:ext>
            </a:extLst>
          </p:cNvPr>
          <p:cNvPicPr>
            <a:picLocks noChangeAspect="1"/>
          </p:cNvPicPr>
          <p:nvPr/>
        </p:nvPicPr>
        <p:blipFill>
          <a:blip r:embed="rId3"/>
          <a:stretch>
            <a:fillRect/>
          </a:stretch>
        </p:blipFill>
        <p:spPr>
          <a:xfrm>
            <a:off x="0" y="0"/>
            <a:ext cx="14630400" cy="2079069"/>
          </a:xfrm>
          <a:prstGeom prst="rect">
            <a:avLst/>
          </a:prstGeom>
        </p:spPr>
      </p:pic>
      <p:sp>
        <p:nvSpPr>
          <p:cNvPr id="3" name="Text 0">
            <a:extLst>
              <a:ext uri="{FF2B5EF4-FFF2-40B4-BE49-F238E27FC236}">
                <a16:creationId xmlns:a16="http://schemas.microsoft.com/office/drawing/2014/main" id="{9E57964C-502B-6D5F-AE61-44E85F268210}"/>
              </a:ext>
            </a:extLst>
          </p:cNvPr>
          <p:cNvSpPr/>
          <p:nvPr/>
        </p:nvSpPr>
        <p:spPr>
          <a:xfrm>
            <a:off x="665321" y="2536388"/>
            <a:ext cx="5960745" cy="547092"/>
          </a:xfrm>
          <a:prstGeom prst="rect">
            <a:avLst/>
          </a:prstGeom>
          <a:noFill/>
          <a:ln/>
        </p:spPr>
        <p:txBody>
          <a:bodyPr wrap="none" lIns="0" tIns="0" rIns="0" bIns="0" rtlCol="0" anchor="t"/>
          <a:lstStyle/>
          <a:p>
            <a:pPr marL="0" indent="0" algn="l">
              <a:lnSpc>
                <a:spcPts val="4300"/>
              </a:lnSpc>
              <a:buNone/>
            </a:pPr>
            <a:r>
              <a:rPr lang="en-US" sz="3400" dirty="0">
                <a:solidFill>
                  <a:srgbClr val="FAEBEB"/>
                </a:solidFill>
                <a:latin typeface="Dela Gothic One" pitchFamily="34" charset="0"/>
                <a:ea typeface="Dela Gothic One" pitchFamily="34" charset="-122"/>
                <a:cs typeface="Dela Gothic One" pitchFamily="34" charset="-120"/>
              </a:rPr>
              <a:t>Key Customer Insights</a:t>
            </a:r>
            <a:endParaRPr lang="en-US" sz="3400" dirty="0"/>
          </a:p>
        </p:txBody>
      </p:sp>
      <p:sp>
        <p:nvSpPr>
          <p:cNvPr id="4" name="Shape 1">
            <a:extLst>
              <a:ext uri="{FF2B5EF4-FFF2-40B4-BE49-F238E27FC236}">
                <a16:creationId xmlns:a16="http://schemas.microsoft.com/office/drawing/2014/main" id="{622F9941-0E98-7F3F-DF2E-73FF22B4C41E}"/>
              </a:ext>
            </a:extLst>
          </p:cNvPr>
          <p:cNvSpPr/>
          <p:nvPr/>
        </p:nvSpPr>
        <p:spPr>
          <a:xfrm>
            <a:off x="665321" y="3332917"/>
            <a:ext cx="6566654" cy="3845600"/>
          </a:xfrm>
          <a:prstGeom prst="roundRect">
            <a:avLst>
              <a:gd name="adj" fmla="val 1817"/>
            </a:avLst>
          </a:prstGeom>
          <a:solidFill>
            <a:srgbClr val="740B0B"/>
          </a:solidFill>
          <a:ln w="7620">
            <a:solidFill>
              <a:srgbClr val="8D2424"/>
            </a:solidFill>
            <a:prstDash val="solid"/>
          </a:ln>
        </p:spPr>
      </p:sp>
      <p:sp>
        <p:nvSpPr>
          <p:cNvPr id="5" name="Text 2">
            <a:extLst>
              <a:ext uri="{FF2B5EF4-FFF2-40B4-BE49-F238E27FC236}">
                <a16:creationId xmlns:a16="http://schemas.microsoft.com/office/drawing/2014/main" id="{5F8E3663-38FA-F21A-364C-8E64C9220125}"/>
              </a:ext>
            </a:extLst>
          </p:cNvPr>
          <p:cNvSpPr/>
          <p:nvPr/>
        </p:nvSpPr>
        <p:spPr>
          <a:xfrm>
            <a:off x="839272" y="3506867"/>
            <a:ext cx="2930723" cy="328255"/>
          </a:xfrm>
          <a:prstGeom prst="rect">
            <a:avLst/>
          </a:prstGeom>
          <a:noFill/>
          <a:ln/>
        </p:spPr>
        <p:txBody>
          <a:bodyPr wrap="none" lIns="0" tIns="0" rIns="0" bIns="0" rtlCol="0" anchor="t"/>
          <a:lstStyle/>
          <a:p>
            <a:pPr>
              <a:lnSpc>
                <a:spcPts val="2550"/>
              </a:lnSpc>
            </a:pPr>
            <a:r>
              <a:rPr lang="en-US" sz="2050" dirty="0">
                <a:solidFill>
                  <a:srgbClr val="FFE5E5"/>
                </a:solidFill>
                <a:latin typeface="Dela Gothic One" pitchFamily="34" charset="0"/>
                <a:ea typeface="Dela Gothic One" pitchFamily="34" charset="-122"/>
                <a:cs typeface="Dela Gothic One" pitchFamily="34" charset="-120"/>
              </a:rPr>
              <a:t>Total Revenue by Gender</a:t>
            </a:r>
            <a:endParaRPr lang="en-US" sz="2050" dirty="0"/>
          </a:p>
        </p:txBody>
      </p:sp>
      <p:sp>
        <p:nvSpPr>
          <p:cNvPr id="7" name="Text 3">
            <a:extLst>
              <a:ext uri="{FF2B5EF4-FFF2-40B4-BE49-F238E27FC236}">
                <a16:creationId xmlns:a16="http://schemas.microsoft.com/office/drawing/2014/main" id="{63A912A3-7355-8E0A-BC23-9E6EE1A3B830}"/>
              </a:ext>
            </a:extLst>
          </p:cNvPr>
          <p:cNvSpPr/>
          <p:nvPr/>
        </p:nvSpPr>
        <p:spPr>
          <a:xfrm>
            <a:off x="839272" y="5672257"/>
            <a:ext cx="6218753" cy="532209"/>
          </a:xfrm>
          <a:prstGeom prst="rect">
            <a:avLst/>
          </a:prstGeom>
          <a:noFill/>
          <a:ln/>
        </p:spPr>
        <p:txBody>
          <a:bodyPr wrap="square" lIns="0" tIns="0" rIns="0" bIns="0" rtlCol="0" anchor="t"/>
          <a:lstStyle/>
          <a:p>
            <a:pPr>
              <a:lnSpc>
                <a:spcPts val="2050"/>
              </a:lnSpc>
            </a:pPr>
            <a:r>
              <a:rPr lang="en-US" sz="1300" dirty="0">
                <a:solidFill>
                  <a:srgbClr val="FFE5E5"/>
                </a:solidFill>
                <a:latin typeface="DM Sans" pitchFamily="34" charset="0"/>
                <a:ea typeface="DM Sans" pitchFamily="34" charset="-122"/>
                <a:cs typeface="DM Sans" pitchFamily="34" charset="-120"/>
              </a:rPr>
              <a:t>Male customers generated significantly higher revenue (157,890) compared to females (75,191).</a:t>
            </a:r>
          </a:p>
          <a:p>
            <a:pPr>
              <a:lnSpc>
                <a:spcPts val="2050"/>
              </a:lnSpc>
            </a:pPr>
            <a:r>
              <a:rPr lang="en-US" sz="1300" dirty="0">
                <a:solidFill>
                  <a:srgbClr val="FFE5E5"/>
                </a:solidFill>
                <a:latin typeface="DM Sans" pitchFamily="34" charset="0"/>
                <a:ea typeface="DM Sans" pitchFamily="34" charset="-122"/>
                <a:cs typeface="DM Sans" pitchFamily="34" charset="-120"/>
              </a:rPr>
              <a:t>This shows males contribute a larger share to total sales — suggesting room to improve female engagement.</a:t>
            </a:r>
            <a:endParaRPr lang="en-US" sz="1300" dirty="0"/>
          </a:p>
        </p:txBody>
      </p:sp>
      <p:sp>
        <p:nvSpPr>
          <p:cNvPr id="8" name="Shape 4">
            <a:extLst>
              <a:ext uri="{FF2B5EF4-FFF2-40B4-BE49-F238E27FC236}">
                <a16:creationId xmlns:a16="http://schemas.microsoft.com/office/drawing/2014/main" id="{40CC921A-1C1E-6E19-F76D-489A6A045704}"/>
              </a:ext>
            </a:extLst>
          </p:cNvPr>
          <p:cNvSpPr/>
          <p:nvPr/>
        </p:nvSpPr>
        <p:spPr>
          <a:xfrm>
            <a:off x="7398306" y="3332917"/>
            <a:ext cx="6566773" cy="3845600"/>
          </a:xfrm>
          <a:prstGeom prst="roundRect">
            <a:avLst>
              <a:gd name="adj" fmla="val 1817"/>
            </a:avLst>
          </a:prstGeom>
          <a:solidFill>
            <a:srgbClr val="740B0B"/>
          </a:solidFill>
          <a:ln w="7620">
            <a:solidFill>
              <a:srgbClr val="8D2424"/>
            </a:solidFill>
            <a:prstDash val="solid"/>
          </a:ln>
        </p:spPr>
      </p:sp>
      <p:sp>
        <p:nvSpPr>
          <p:cNvPr id="9" name="Text 5">
            <a:extLst>
              <a:ext uri="{FF2B5EF4-FFF2-40B4-BE49-F238E27FC236}">
                <a16:creationId xmlns:a16="http://schemas.microsoft.com/office/drawing/2014/main" id="{5BB88055-D68F-EA47-892A-4A90EE1D4DFE}"/>
              </a:ext>
            </a:extLst>
          </p:cNvPr>
          <p:cNvSpPr/>
          <p:nvPr/>
        </p:nvSpPr>
        <p:spPr>
          <a:xfrm>
            <a:off x="7572256" y="3506867"/>
            <a:ext cx="2626162" cy="328255"/>
          </a:xfrm>
          <a:prstGeom prst="rect">
            <a:avLst/>
          </a:prstGeom>
          <a:noFill/>
          <a:ln/>
        </p:spPr>
        <p:txBody>
          <a:bodyPr wrap="none" lIns="0" tIns="0" rIns="0" bIns="0" rtlCol="0" anchor="t"/>
          <a:lstStyle/>
          <a:p>
            <a:pPr>
              <a:lnSpc>
                <a:spcPts val="2550"/>
              </a:lnSpc>
            </a:pPr>
            <a:r>
              <a:rPr lang="en-US" sz="2050" dirty="0">
                <a:solidFill>
                  <a:srgbClr val="FFE5E5"/>
                </a:solidFill>
                <a:latin typeface="Dela Gothic One" pitchFamily="34" charset="0"/>
                <a:ea typeface="Dela Gothic One" pitchFamily="34" charset="-122"/>
                <a:cs typeface="Dela Gothic One" pitchFamily="34" charset="-120"/>
              </a:rPr>
              <a:t>High-Spending Discount Users</a:t>
            </a:r>
            <a:endParaRPr lang="en-US" sz="2050" dirty="0"/>
          </a:p>
        </p:txBody>
      </p:sp>
      <p:sp>
        <p:nvSpPr>
          <p:cNvPr id="11" name="Text 6">
            <a:extLst>
              <a:ext uri="{FF2B5EF4-FFF2-40B4-BE49-F238E27FC236}">
                <a16:creationId xmlns:a16="http://schemas.microsoft.com/office/drawing/2014/main" id="{2D330F67-DEAA-9EA5-AA53-C9F2374A8ABD}"/>
              </a:ext>
            </a:extLst>
          </p:cNvPr>
          <p:cNvSpPr/>
          <p:nvPr/>
        </p:nvSpPr>
        <p:spPr>
          <a:xfrm>
            <a:off x="10848023" y="4114800"/>
            <a:ext cx="2943106" cy="2889767"/>
          </a:xfrm>
          <a:prstGeom prst="rect">
            <a:avLst/>
          </a:prstGeom>
          <a:noFill/>
          <a:ln/>
        </p:spPr>
        <p:txBody>
          <a:bodyPr wrap="square" lIns="0" tIns="0" rIns="0" bIns="0" rtlCol="0" anchor="t"/>
          <a:lstStyle/>
          <a:p>
            <a:pPr>
              <a:lnSpc>
                <a:spcPts val="2050"/>
              </a:lnSpc>
            </a:pPr>
            <a:r>
              <a:rPr lang="en-US" sz="1300" dirty="0">
                <a:solidFill>
                  <a:srgbClr val="FFE5E5"/>
                </a:solidFill>
                <a:latin typeface="DM Sans" pitchFamily="34" charset="0"/>
                <a:ea typeface="DM Sans" pitchFamily="34" charset="-122"/>
                <a:cs typeface="DM Sans" pitchFamily="34" charset="-120"/>
              </a:rPr>
              <a:t>Customers who availed discounts but spent above the average purchase value show high buying intent despite price sensitivity. These users are valuable deal-seekers — personalized discount offers can help convert them into loyal, repeat buyers.</a:t>
            </a:r>
            <a:endParaRPr lang="en-US" sz="1300" dirty="0"/>
          </a:p>
        </p:txBody>
      </p:sp>
      <p:sp>
        <p:nvSpPr>
          <p:cNvPr id="12" name="Text 7">
            <a:extLst>
              <a:ext uri="{FF2B5EF4-FFF2-40B4-BE49-F238E27FC236}">
                <a16:creationId xmlns:a16="http://schemas.microsoft.com/office/drawing/2014/main" id="{78521787-A31C-9304-F050-6B4CC10B502D}"/>
              </a:ext>
            </a:extLst>
          </p:cNvPr>
          <p:cNvSpPr/>
          <p:nvPr/>
        </p:nvSpPr>
        <p:spPr>
          <a:xfrm>
            <a:off x="665321" y="7365563"/>
            <a:ext cx="13299758" cy="532209"/>
          </a:xfrm>
          <a:prstGeom prst="rect">
            <a:avLst/>
          </a:prstGeom>
          <a:noFill/>
          <a:ln/>
        </p:spPr>
        <p:txBody>
          <a:bodyPr wrap="square" lIns="0" tIns="0" rIns="0" bIns="0" rtlCol="0" anchor="t"/>
          <a:lstStyle/>
          <a:p>
            <a:pPr marL="0" indent="0" algn="l">
              <a:lnSpc>
                <a:spcPts val="2050"/>
              </a:lnSpc>
              <a:buNone/>
            </a:pPr>
            <a:r>
              <a:rPr lang="en-US" sz="1300" dirty="0">
                <a:solidFill>
                  <a:srgbClr val="FFE5E5"/>
                </a:solidFill>
                <a:latin typeface="DM Sans" pitchFamily="34" charset="0"/>
                <a:ea typeface="DM Sans" pitchFamily="34" charset="-122"/>
                <a:cs typeface="DM Sans" pitchFamily="34" charset="-120"/>
              </a:rPr>
              <a:t>SQL-based exploratory data analysis uncovered critical patterns in customer spending, loyalty behavior, and purchase trends across multiple dimensions including demographics, product categories, and transaction characteristics.</a:t>
            </a:r>
            <a:endParaRPr lang="en-US" sz="1300" dirty="0"/>
          </a:p>
        </p:txBody>
      </p:sp>
      <p:pic>
        <p:nvPicPr>
          <p:cNvPr id="13" name="Picture 12">
            <a:extLst>
              <a:ext uri="{FF2B5EF4-FFF2-40B4-BE49-F238E27FC236}">
                <a16:creationId xmlns:a16="http://schemas.microsoft.com/office/drawing/2014/main" id="{B78B2625-596D-67F7-6551-C3113A4D824C}"/>
              </a:ext>
            </a:extLst>
          </p:cNvPr>
          <p:cNvPicPr>
            <a:picLocks noChangeAspect="1"/>
          </p:cNvPicPr>
          <p:nvPr/>
        </p:nvPicPr>
        <p:blipFill>
          <a:blip r:embed="rId4"/>
          <a:stretch>
            <a:fillRect/>
          </a:stretch>
        </p:blipFill>
        <p:spPr>
          <a:xfrm>
            <a:off x="839272" y="4022169"/>
            <a:ext cx="3275528" cy="1619962"/>
          </a:xfrm>
          <a:prstGeom prst="rect">
            <a:avLst/>
          </a:prstGeom>
        </p:spPr>
      </p:pic>
      <p:pic>
        <p:nvPicPr>
          <p:cNvPr id="14" name="Picture 13">
            <a:extLst>
              <a:ext uri="{FF2B5EF4-FFF2-40B4-BE49-F238E27FC236}">
                <a16:creationId xmlns:a16="http://schemas.microsoft.com/office/drawing/2014/main" id="{DACDA3CD-D9DB-D6A3-0C48-EDD73FAD9133}"/>
              </a:ext>
            </a:extLst>
          </p:cNvPr>
          <p:cNvPicPr>
            <a:picLocks noChangeAspect="1"/>
          </p:cNvPicPr>
          <p:nvPr/>
        </p:nvPicPr>
        <p:blipFill>
          <a:blip r:embed="rId5"/>
          <a:stretch>
            <a:fillRect/>
          </a:stretch>
        </p:blipFill>
        <p:spPr>
          <a:xfrm>
            <a:off x="7646084" y="3965019"/>
            <a:ext cx="3035608" cy="2867203"/>
          </a:xfrm>
          <a:prstGeom prst="rect">
            <a:avLst/>
          </a:prstGeom>
        </p:spPr>
      </p:pic>
    </p:spTree>
    <p:extLst>
      <p:ext uri="{BB962C8B-B14F-4D97-AF65-F5344CB8AC3E}">
        <p14:creationId xmlns:p14="http://schemas.microsoft.com/office/powerpoint/2010/main" val="13657564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079069"/>
          </a:xfrm>
          <a:prstGeom prst="rect">
            <a:avLst/>
          </a:prstGeom>
        </p:spPr>
      </p:pic>
      <p:sp>
        <p:nvSpPr>
          <p:cNvPr id="3" name="Text 0"/>
          <p:cNvSpPr/>
          <p:nvPr/>
        </p:nvSpPr>
        <p:spPr>
          <a:xfrm>
            <a:off x="665321" y="2536388"/>
            <a:ext cx="5960745" cy="547092"/>
          </a:xfrm>
          <a:prstGeom prst="rect">
            <a:avLst/>
          </a:prstGeom>
          <a:noFill/>
          <a:ln/>
        </p:spPr>
        <p:txBody>
          <a:bodyPr wrap="none" lIns="0" tIns="0" rIns="0" bIns="0" rtlCol="0" anchor="t"/>
          <a:lstStyle/>
          <a:p>
            <a:pPr marL="0" indent="0" algn="l">
              <a:lnSpc>
                <a:spcPts val="4300"/>
              </a:lnSpc>
              <a:buNone/>
            </a:pPr>
            <a:r>
              <a:rPr lang="en-US" sz="3400" dirty="0">
                <a:solidFill>
                  <a:srgbClr val="FAEBEB"/>
                </a:solidFill>
                <a:latin typeface="Dela Gothic One" pitchFamily="34" charset="0"/>
                <a:ea typeface="Dela Gothic One" pitchFamily="34" charset="-122"/>
                <a:cs typeface="Dela Gothic One" pitchFamily="34" charset="-120"/>
              </a:rPr>
              <a:t>Key Customer Insights</a:t>
            </a:r>
            <a:endParaRPr lang="en-US" sz="3400" dirty="0"/>
          </a:p>
        </p:txBody>
      </p:sp>
      <p:sp>
        <p:nvSpPr>
          <p:cNvPr id="4" name="Shape 1"/>
          <p:cNvSpPr/>
          <p:nvPr/>
        </p:nvSpPr>
        <p:spPr>
          <a:xfrm>
            <a:off x="665321" y="3332917"/>
            <a:ext cx="6566654" cy="3845600"/>
          </a:xfrm>
          <a:prstGeom prst="roundRect">
            <a:avLst>
              <a:gd name="adj" fmla="val 1817"/>
            </a:avLst>
          </a:prstGeom>
          <a:solidFill>
            <a:srgbClr val="740B0B"/>
          </a:solidFill>
          <a:ln w="7620">
            <a:solidFill>
              <a:srgbClr val="8D2424"/>
            </a:solidFill>
            <a:prstDash val="solid"/>
          </a:ln>
        </p:spPr>
      </p:sp>
      <p:sp>
        <p:nvSpPr>
          <p:cNvPr id="5" name="Text 2"/>
          <p:cNvSpPr/>
          <p:nvPr/>
        </p:nvSpPr>
        <p:spPr>
          <a:xfrm>
            <a:off x="839272" y="3506867"/>
            <a:ext cx="2930723" cy="328255"/>
          </a:xfrm>
          <a:prstGeom prst="rect">
            <a:avLst/>
          </a:prstGeom>
          <a:noFill/>
          <a:ln/>
        </p:spPr>
        <p:txBody>
          <a:bodyPr wrap="none" lIns="0" tIns="0" rIns="0" bIns="0" rtlCol="0" anchor="t"/>
          <a:lstStyle/>
          <a:p>
            <a:pPr>
              <a:lnSpc>
                <a:spcPts val="2550"/>
              </a:lnSpc>
            </a:pPr>
            <a:r>
              <a:rPr lang="en-US" sz="2050" dirty="0">
                <a:solidFill>
                  <a:srgbClr val="FFE5E5"/>
                </a:solidFill>
                <a:latin typeface="Dela Gothic One" pitchFamily="34" charset="0"/>
                <a:ea typeface="Dela Gothic One" pitchFamily="34" charset="-122"/>
                <a:cs typeface="Dela Gothic One" pitchFamily="34" charset="-120"/>
              </a:rPr>
              <a:t>Top 5 Products by Review Rating</a:t>
            </a:r>
            <a:endParaRPr lang="en-US" sz="2050" dirty="0"/>
          </a:p>
        </p:txBody>
      </p:sp>
      <p:sp>
        <p:nvSpPr>
          <p:cNvPr id="7" name="Text 3"/>
          <p:cNvSpPr/>
          <p:nvPr/>
        </p:nvSpPr>
        <p:spPr>
          <a:xfrm>
            <a:off x="839272" y="5672257"/>
            <a:ext cx="6218753" cy="659126"/>
          </a:xfrm>
          <a:prstGeom prst="rect">
            <a:avLst/>
          </a:prstGeom>
          <a:noFill/>
          <a:ln/>
        </p:spPr>
        <p:txBody>
          <a:bodyPr wrap="square" lIns="0" tIns="0" rIns="0" bIns="0" rtlCol="0" anchor="t"/>
          <a:lstStyle/>
          <a:p>
            <a:pPr>
              <a:lnSpc>
                <a:spcPts val="2050"/>
              </a:lnSpc>
            </a:pPr>
            <a:r>
              <a:rPr lang="en-US" sz="1300" dirty="0" err="1">
                <a:solidFill>
                  <a:srgbClr val="FFE5E5"/>
                </a:solidFill>
                <a:latin typeface="DM Sans" pitchFamily="34" charset="0"/>
                <a:ea typeface="DM Sans" pitchFamily="34" charset="-122"/>
                <a:cs typeface="DM Sans" pitchFamily="34" charset="-120"/>
              </a:rPr>
              <a:t>aProducts</a:t>
            </a:r>
            <a:r>
              <a:rPr lang="en-US" sz="1300" dirty="0">
                <a:solidFill>
                  <a:srgbClr val="FFE5E5"/>
                </a:solidFill>
                <a:latin typeface="DM Sans" pitchFamily="34" charset="0"/>
                <a:ea typeface="DM Sans" pitchFamily="34" charset="-122"/>
                <a:cs typeface="DM Sans" pitchFamily="34" charset="-120"/>
              </a:rPr>
              <a:t> like Gloves, Sandals, and Boots received the highest average ratings (≈3.8–3.9), showing strong customer satisfaction.</a:t>
            </a:r>
          </a:p>
          <a:p>
            <a:pPr>
              <a:lnSpc>
                <a:spcPts val="2050"/>
              </a:lnSpc>
            </a:pPr>
            <a:r>
              <a:rPr lang="en-US" sz="1300" dirty="0">
                <a:solidFill>
                  <a:srgbClr val="FFE5E5"/>
                </a:solidFill>
                <a:latin typeface="DM Sans" pitchFamily="34" charset="0"/>
                <a:ea typeface="DM Sans" pitchFamily="34" charset="-122"/>
                <a:cs typeface="DM Sans" pitchFamily="34" charset="-120"/>
              </a:rPr>
              <a:t>•These items can be featured in promotions or marketing campaigns to attract new customers and reinforce product trust.</a:t>
            </a:r>
          </a:p>
          <a:p>
            <a:pPr>
              <a:lnSpc>
                <a:spcPts val="2050"/>
              </a:lnSpc>
            </a:pPr>
            <a:endParaRPr lang="en-US" sz="1300" dirty="0"/>
          </a:p>
        </p:txBody>
      </p:sp>
      <p:sp>
        <p:nvSpPr>
          <p:cNvPr id="8" name="Shape 4"/>
          <p:cNvSpPr/>
          <p:nvPr/>
        </p:nvSpPr>
        <p:spPr>
          <a:xfrm>
            <a:off x="7398306" y="3332917"/>
            <a:ext cx="6566773" cy="3845600"/>
          </a:xfrm>
          <a:prstGeom prst="roundRect">
            <a:avLst>
              <a:gd name="adj" fmla="val 1817"/>
            </a:avLst>
          </a:prstGeom>
          <a:solidFill>
            <a:srgbClr val="740B0B"/>
          </a:solidFill>
          <a:ln w="7620">
            <a:solidFill>
              <a:srgbClr val="8D2424"/>
            </a:solidFill>
            <a:prstDash val="solid"/>
          </a:ln>
        </p:spPr>
      </p:sp>
      <p:sp>
        <p:nvSpPr>
          <p:cNvPr id="9" name="Text 5"/>
          <p:cNvSpPr/>
          <p:nvPr/>
        </p:nvSpPr>
        <p:spPr>
          <a:xfrm>
            <a:off x="7572256" y="3506867"/>
            <a:ext cx="2626162" cy="328255"/>
          </a:xfrm>
          <a:prstGeom prst="rect">
            <a:avLst/>
          </a:prstGeom>
          <a:noFill/>
          <a:ln/>
        </p:spPr>
        <p:txBody>
          <a:bodyPr wrap="none" lIns="0" tIns="0" rIns="0" bIns="0" rtlCol="0" anchor="t"/>
          <a:lstStyle/>
          <a:p>
            <a:pPr marL="0" indent="0" algn="l">
              <a:lnSpc>
                <a:spcPts val="2550"/>
              </a:lnSpc>
              <a:buNone/>
            </a:pPr>
            <a:r>
              <a:rPr lang="en-US" sz="2050" dirty="0">
                <a:solidFill>
                  <a:srgbClr val="FFE5E5"/>
                </a:solidFill>
                <a:latin typeface="Dela Gothic One" pitchFamily="34" charset="0"/>
                <a:ea typeface="Dela Gothic One" pitchFamily="34" charset="-122"/>
              </a:rPr>
              <a:t>Average Purchase by Shipping Type</a:t>
            </a:r>
            <a:endParaRPr lang="en-US" sz="2050" dirty="0"/>
          </a:p>
        </p:txBody>
      </p:sp>
      <p:sp>
        <p:nvSpPr>
          <p:cNvPr id="11" name="Text 6"/>
          <p:cNvSpPr/>
          <p:nvPr/>
        </p:nvSpPr>
        <p:spPr>
          <a:xfrm>
            <a:off x="10848023" y="4114800"/>
            <a:ext cx="2943106" cy="2889767"/>
          </a:xfrm>
          <a:prstGeom prst="rect">
            <a:avLst/>
          </a:prstGeom>
          <a:noFill/>
          <a:ln/>
        </p:spPr>
        <p:txBody>
          <a:bodyPr wrap="square" lIns="0" tIns="0" rIns="0" bIns="0" rtlCol="0" anchor="t"/>
          <a:lstStyle/>
          <a:p>
            <a:pPr>
              <a:lnSpc>
                <a:spcPts val="2050"/>
              </a:lnSpc>
            </a:pPr>
            <a:r>
              <a:rPr lang="en-US" sz="1300" dirty="0">
                <a:solidFill>
                  <a:srgbClr val="FFE5E5"/>
                </a:solidFill>
                <a:latin typeface="DM Sans" pitchFamily="34" charset="0"/>
                <a:ea typeface="DM Sans" pitchFamily="34" charset="-122"/>
                <a:cs typeface="DM Sans" pitchFamily="34" charset="-120"/>
              </a:rPr>
              <a:t>Express shipping customers spent slightly more on average (₹60.48) than Standard shipping users (₹58.46).</a:t>
            </a:r>
          </a:p>
          <a:p>
            <a:pPr>
              <a:lnSpc>
                <a:spcPts val="2050"/>
              </a:lnSpc>
            </a:pPr>
            <a:r>
              <a:rPr lang="en-US" sz="1300" dirty="0">
                <a:solidFill>
                  <a:srgbClr val="FFE5E5"/>
                </a:solidFill>
                <a:latin typeface="DM Sans" pitchFamily="34" charset="0"/>
                <a:ea typeface="DM Sans" pitchFamily="34" charset="-122"/>
                <a:cs typeface="DM Sans" pitchFamily="34" charset="-120"/>
              </a:rPr>
              <a:t>This indicates that premium shipping users are higher-value buyers, and offering express shipping incentives could increase revenue</a:t>
            </a:r>
          </a:p>
          <a:p>
            <a:pPr>
              <a:lnSpc>
                <a:spcPts val="2050"/>
              </a:lnSpc>
            </a:pPr>
            <a:r>
              <a:rPr lang="en-US" sz="1300" dirty="0">
                <a:solidFill>
                  <a:srgbClr val="FFE5E5"/>
                </a:solidFill>
                <a:latin typeface="DM Sans" pitchFamily="34" charset="0"/>
                <a:ea typeface="DM Sans" pitchFamily="34" charset="-122"/>
                <a:cs typeface="DM Sans" pitchFamily="34" charset="-120"/>
              </a:rPr>
              <a:t>.</a:t>
            </a:r>
            <a:endParaRPr lang="en-US" sz="1300" dirty="0"/>
          </a:p>
        </p:txBody>
      </p:sp>
      <p:sp>
        <p:nvSpPr>
          <p:cNvPr id="12" name="Text 7"/>
          <p:cNvSpPr/>
          <p:nvPr/>
        </p:nvSpPr>
        <p:spPr>
          <a:xfrm>
            <a:off x="665321" y="7365563"/>
            <a:ext cx="13299758" cy="532209"/>
          </a:xfrm>
          <a:prstGeom prst="rect">
            <a:avLst/>
          </a:prstGeom>
          <a:noFill/>
          <a:ln/>
        </p:spPr>
        <p:txBody>
          <a:bodyPr wrap="square" lIns="0" tIns="0" rIns="0" bIns="0" rtlCol="0" anchor="t"/>
          <a:lstStyle/>
          <a:p>
            <a:pPr marL="0" indent="0" algn="l">
              <a:lnSpc>
                <a:spcPts val="2050"/>
              </a:lnSpc>
              <a:buNone/>
            </a:pPr>
            <a:r>
              <a:rPr lang="en-US" sz="1300" dirty="0">
                <a:solidFill>
                  <a:srgbClr val="FFE5E5"/>
                </a:solidFill>
                <a:latin typeface="DM Sans" pitchFamily="34" charset="0"/>
                <a:ea typeface="DM Sans" pitchFamily="34" charset="-122"/>
                <a:cs typeface="DM Sans" pitchFamily="34" charset="-120"/>
              </a:rPr>
              <a:t>SQL-based exploratory data analysis uncovered critical patterns in customer spending, loyalty behavior, and purchase trends across multiple dimensions including demographics, product categories, and transaction characteristics.</a:t>
            </a:r>
            <a:endParaRPr lang="en-US" sz="1300" dirty="0"/>
          </a:p>
        </p:txBody>
      </p:sp>
      <p:pic>
        <p:nvPicPr>
          <p:cNvPr id="13" name="Picture 12">
            <a:extLst>
              <a:ext uri="{FF2B5EF4-FFF2-40B4-BE49-F238E27FC236}">
                <a16:creationId xmlns:a16="http://schemas.microsoft.com/office/drawing/2014/main" id="{CCA8F666-7732-4E61-8464-1924C7CF91D5}"/>
              </a:ext>
            </a:extLst>
          </p:cNvPr>
          <p:cNvPicPr>
            <a:picLocks noChangeAspect="1"/>
          </p:cNvPicPr>
          <p:nvPr/>
        </p:nvPicPr>
        <p:blipFill>
          <a:blip r:embed="rId4"/>
          <a:stretch>
            <a:fillRect/>
          </a:stretch>
        </p:blipFill>
        <p:spPr>
          <a:xfrm>
            <a:off x="839272" y="4022169"/>
            <a:ext cx="3275528" cy="1619962"/>
          </a:xfrm>
          <a:prstGeom prst="rect">
            <a:avLst/>
          </a:prstGeom>
        </p:spPr>
      </p:pic>
      <p:pic>
        <p:nvPicPr>
          <p:cNvPr id="15" name="Picture 14">
            <a:extLst>
              <a:ext uri="{FF2B5EF4-FFF2-40B4-BE49-F238E27FC236}">
                <a16:creationId xmlns:a16="http://schemas.microsoft.com/office/drawing/2014/main" id="{D846E76E-9148-077C-1474-C2D98FF6DD46}"/>
              </a:ext>
            </a:extLst>
          </p:cNvPr>
          <p:cNvPicPr>
            <a:picLocks noChangeAspect="1"/>
          </p:cNvPicPr>
          <p:nvPr/>
        </p:nvPicPr>
        <p:blipFill>
          <a:blip r:embed="rId5"/>
          <a:stretch>
            <a:fillRect/>
          </a:stretch>
        </p:blipFill>
        <p:spPr>
          <a:xfrm>
            <a:off x="7789055" y="4414420"/>
            <a:ext cx="2668219" cy="114526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BDFBCB-15DB-175F-F169-D2E35A4C6C0D}"/>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23EEBA83-271C-E9E4-48AE-12E974BC8CAA}"/>
              </a:ext>
            </a:extLst>
          </p:cNvPr>
          <p:cNvPicPr>
            <a:picLocks noChangeAspect="1"/>
          </p:cNvPicPr>
          <p:nvPr/>
        </p:nvPicPr>
        <p:blipFill>
          <a:blip r:embed="rId3"/>
          <a:stretch>
            <a:fillRect/>
          </a:stretch>
        </p:blipFill>
        <p:spPr>
          <a:xfrm>
            <a:off x="0" y="0"/>
            <a:ext cx="14630400" cy="2079069"/>
          </a:xfrm>
          <a:prstGeom prst="rect">
            <a:avLst/>
          </a:prstGeom>
        </p:spPr>
      </p:pic>
      <p:sp>
        <p:nvSpPr>
          <p:cNvPr id="3" name="Text 0">
            <a:extLst>
              <a:ext uri="{FF2B5EF4-FFF2-40B4-BE49-F238E27FC236}">
                <a16:creationId xmlns:a16="http://schemas.microsoft.com/office/drawing/2014/main" id="{43D75869-1E33-B036-427D-79BFC31986C7}"/>
              </a:ext>
            </a:extLst>
          </p:cNvPr>
          <p:cNvSpPr/>
          <p:nvPr/>
        </p:nvSpPr>
        <p:spPr>
          <a:xfrm>
            <a:off x="665321" y="2536388"/>
            <a:ext cx="5960745" cy="547092"/>
          </a:xfrm>
          <a:prstGeom prst="rect">
            <a:avLst/>
          </a:prstGeom>
          <a:noFill/>
          <a:ln/>
        </p:spPr>
        <p:txBody>
          <a:bodyPr wrap="none" lIns="0" tIns="0" rIns="0" bIns="0" rtlCol="0" anchor="t"/>
          <a:lstStyle/>
          <a:p>
            <a:pPr marL="0" indent="0" algn="l">
              <a:lnSpc>
                <a:spcPts val="4300"/>
              </a:lnSpc>
              <a:buNone/>
            </a:pPr>
            <a:r>
              <a:rPr lang="en-US" sz="3400" dirty="0">
                <a:solidFill>
                  <a:srgbClr val="FAEBEB"/>
                </a:solidFill>
                <a:latin typeface="Dela Gothic One" pitchFamily="34" charset="0"/>
                <a:ea typeface="Dela Gothic One" pitchFamily="34" charset="-122"/>
                <a:cs typeface="Dela Gothic One" pitchFamily="34" charset="-120"/>
              </a:rPr>
              <a:t>Key Customer Insights</a:t>
            </a:r>
            <a:endParaRPr lang="en-US" sz="3400" dirty="0"/>
          </a:p>
        </p:txBody>
      </p:sp>
      <p:sp>
        <p:nvSpPr>
          <p:cNvPr id="4" name="Shape 1">
            <a:extLst>
              <a:ext uri="{FF2B5EF4-FFF2-40B4-BE49-F238E27FC236}">
                <a16:creationId xmlns:a16="http://schemas.microsoft.com/office/drawing/2014/main" id="{86CC8D0F-ACF6-3A89-CA4D-06F866CD492A}"/>
              </a:ext>
            </a:extLst>
          </p:cNvPr>
          <p:cNvSpPr/>
          <p:nvPr/>
        </p:nvSpPr>
        <p:spPr>
          <a:xfrm>
            <a:off x="665321" y="3332917"/>
            <a:ext cx="6566654" cy="3845600"/>
          </a:xfrm>
          <a:prstGeom prst="roundRect">
            <a:avLst>
              <a:gd name="adj" fmla="val 1817"/>
            </a:avLst>
          </a:prstGeom>
          <a:solidFill>
            <a:srgbClr val="740B0B"/>
          </a:solidFill>
          <a:ln w="7620">
            <a:solidFill>
              <a:srgbClr val="8D2424"/>
            </a:solidFill>
            <a:prstDash val="solid"/>
          </a:ln>
        </p:spPr>
      </p:sp>
      <p:sp>
        <p:nvSpPr>
          <p:cNvPr id="5" name="Text 2">
            <a:extLst>
              <a:ext uri="{FF2B5EF4-FFF2-40B4-BE49-F238E27FC236}">
                <a16:creationId xmlns:a16="http://schemas.microsoft.com/office/drawing/2014/main" id="{44BF23A6-C117-DD34-ABBA-0E654699ED69}"/>
              </a:ext>
            </a:extLst>
          </p:cNvPr>
          <p:cNvSpPr/>
          <p:nvPr/>
        </p:nvSpPr>
        <p:spPr>
          <a:xfrm>
            <a:off x="839272" y="3506867"/>
            <a:ext cx="2930723" cy="328255"/>
          </a:xfrm>
          <a:prstGeom prst="rect">
            <a:avLst/>
          </a:prstGeom>
          <a:noFill/>
          <a:ln/>
        </p:spPr>
        <p:txBody>
          <a:bodyPr wrap="none" lIns="0" tIns="0" rIns="0" bIns="0" rtlCol="0" anchor="t"/>
          <a:lstStyle/>
          <a:p>
            <a:pPr>
              <a:lnSpc>
                <a:spcPts val="2550"/>
              </a:lnSpc>
            </a:pPr>
            <a:r>
              <a:rPr lang="en-US" sz="2050" dirty="0">
                <a:solidFill>
                  <a:srgbClr val="FFE5E5"/>
                </a:solidFill>
                <a:latin typeface="Dela Gothic One" pitchFamily="34" charset="0"/>
                <a:ea typeface="Dela Gothic One" pitchFamily="34" charset="-122"/>
                <a:cs typeface="Dela Gothic One" pitchFamily="34" charset="-120"/>
              </a:rPr>
              <a:t>Customer Segmentation By Loyalty</a:t>
            </a:r>
            <a:endParaRPr lang="en-US" sz="2050" dirty="0"/>
          </a:p>
        </p:txBody>
      </p:sp>
      <p:sp>
        <p:nvSpPr>
          <p:cNvPr id="7" name="Text 3">
            <a:extLst>
              <a:ext uri="{FF2B5EF4-FFF2-40B4-BE49-F238E27FC236}">
                <a16:creationId xmlns:a16="http://schemas.microsoft.com/office/drawing/2014/main" id="{2A63852A-151D-6335-84AE-F0EBFC2C7437}"/>
              </a:ext>
            </a:extLst>
          </p:cNvPr>
          <p:cNvSpPr/>
          <p:nvPr/>
        </p:nvSpPr>
        <p:spPr>
          <a:xfrm>
            <a:off x="839272" y="5672257"/>
            <a:ext cx="6218753" cy="659126"/>
          </a:xfrm>
          <a:prstGeom prst="rect">
            <a:avLst/>
          </a:prstGeom>
          <a:noFill/>
          <a:ln/>
        </p:spPr>
        <p:txBody>
          <a:bodyPr wrap="square" lIns="0" tIns="0" rIns="0" bIns="0" rtlCol="0" anchor="t"/>
          <a:lstStyle/>
          <a:p>
            <a:pPr>
              <a:lnSpc>
                <a:spcPts val="2050"/>
              </a:lnSpc>
            </a:pPr>
            <a:r>
              <a:rPr lang="en-US" sz="1300" dirty="0">
                <a:solidFill>
                  <a:srgbClr val="FFE5E5"/>
                </a:solidFill>
                <a:latin typeface="DM Sans" pitchFamily="34" charset="0"/>
                <a:ea typeface="DM Sans" pitchFamily="34" charset="-122"/>
                <a:cs typeface="DM Sans" pitchFamily="34" charset="-120"/>
              </a:rPr>
              <a:t>Loyal customers (3,116) form the largest segment and are the main revenue drivers, while new (83) and returning (701) customers are smaller groups.</a:t>
            </a:r>
          </a:p>
          <a:p>
            <a:pPr>
              <a:lnSpc>
                <a:spcPts val="2050"/>
              </a:lnSpc>
            </a:pPr>
            <a:r>
              <a:rPr lang="en-US" sz="1300" dirty="0">
                <a:solidFill>
                  <a:srgbClr val="FFE5E5"/>
                </a:solidFill>
                <a:latin typeface="DM Sans" pitchFamily="34" charset="0"/>
                <a:ea typeface="DM Sans" pitchFamily="34" charset="-122"/>
                <a:cs typeface="DM Sans" pitchFamily="34" charset="-120"/>
              </a:rPr>
              <a:t>This highlights the need to retain loyal customers and nurture new ones through personalized engagement strategies.</a:t>
            </a:r>
          </a:p>
          <a:p>
            <a:pPr>
              <a:lnSpc>
                <a:spcPts val="2050"/>
              </a:lnSpc>
            </a:pPr>
            <a:endParaRPr lang="en-US" sz="1300" dirty="0"/>
          </a:p>
        </p:txBody>
      </p:sp>
      <p:sp>
        <p:nvSpPr>
          <p:cNvPr id="8" name="Shape 4">
            <a:extLst>
              <a:ext uri="{FF2B5EF4-FFF2-40B4-BE49-F238E27FC236}">
                <a16:creationId xmlns:a16="http://schemas.microsoft.com/office/drawing/2014/main" id="{3A84C369-A900-FC27-F9A4-3E968F6B16D9}"/>
              </a:ext>
            </a:extLst>
          </p:cNvPr>
          <p:cNvSpPr/>
          <p:nvPr/>
        </p:nvSpPr>
        <p:spPr>
          <a:xfrm>
            <a:off x="7398306" y="3332917"/>
            <a:ext cx="6566773" cy="3845600"/>
          </a:xfrm>
          <a:prstGeom prst="roundRect">
            <a:avLst>
              <a:gd name="adj" fmla="val 1817"/>
            </a:avLst>
          </a:prstGeom>
          <a:solidFill>
            <a:srgbClr val="740B0B"/>
          </a:solidFill>
          <a:ln w="7620">
            <a:solidFill>
              <a:srgbClr val="8D2424"/>
            </a:solidFill>
            <a:prstDash val="solid"/>
          </a:ln>
        </p:spPr>
      </p:sp>
      <p:sp>
        <p:nvSpPr>
          <p:cNvPr id="9" name="Text 5">
            <a:extLst>
              <a:ext uri="{FF2B5EF4-FFF2-40B4-BE49-F238E27FC236}">
                <a16:creationId xmlns:a16="http://schemas.microsoft.com/office/drawing/2014/main" id="{EEBAE956-E6A9-D4E9-AD29-469F95E86CD0}"/>
              </a:ext>
            </a:extLst>
          </p:cNvPr>
          <p:cNvSpPr/>
          <p:nvPr/>
        </p:nvSpPr>
        <p:spPr>
          <a:xfrm>
            <a:off x="7572256" y="3506867"/>
            <a:ext cx="2626162" cy="328255"/>
          </a:xfrm>
          <a:prstGeom prst="rect">
            <a:avLst/>
          </a:prstGeom>
          <a:noFill/>
          <a:ln/>
        </p:spPr>
        <p:txBody>
          <a:bodyPr wrap="none" lIns="0" tIns="0" rIns="0" bIns="0" rtlCol="0" anchor="t"/>
          <a:lstStyle/>
          <a:p>
            <a:pPr marL="0" indent="0" algn="l">
              <a:lnSpc>
                <a:spcPts val="2550"/>
              </a:lnSpc>
              <a:buNone/>
            </a:pPr>
            <a:r>
              <a:rPr lang="en-US" sz="2050" dirty="0">
                <a:solidFill>
                  <a:srgbClr val="FFE5E5"/>
                </a:solidFill>
                <a:latin typeface="Dela Gothic One" pitchFamily="34" charset="0"/>
                <a:ea typeface="Dela Gothic One" pitchFamily="34" charset="-122"/>
              </a:rPr>
              <a:t>Top 3 Products by Category</a:t>
            </a:r>
            <a:endParaRPr lang="en-US" sz="2050" dirty="0"/>
          </a:p>
        </p:txBody>
      </p:sp>
      <p:sp>
        <p:nvSpPr>
          <p:cNvPr id="11" name="Text 6">
            <a:extLst>
              <a:ext uri="{FF2B5EF4-FFF2-40B4-BE49-F238E27FC236}">
                <a16:creationId xmlns:a16="http://schemas.microsoft.com/office/drawing/2014/main" id="{BF2D9941-B51A-17DD-F06A-EA8510D54045}"/>
              </a:ext>
            </a:extLst>
          </p:cNvPr>
          <p:cNvSpPr/>
          <p:nvPr/>
        </p:nvSpPr>
        <p:spPr>
          <a:xfrm>
            <a:off x="10848023" y="4114800"/>
            <a:ext cx="2943106" cy="2889767"/>
          </a:xfrm>
          <a:prstGeom prst="rect">
            <a:avLst/>
          </a:prstGeom>
          <a:noFill/>
          <a:ln/>
        </p:spPr>
        <p:txBody>
          <a:bodyPr wrap="square" lIns="0" tIns="0" rIns="0" bIns="0" rtlCol="0" anchor="t"/>
          <a:lstStyle/>
          <a:p>
            <a:pPr>
              <a:lnSpc>
                <a:spcPts val="2050"/>
              </a:lnSpc>
            </a:pPr>
            <a:r>
              <a:rPr lang="en-US" sz="1300" dirty="0">
                <a:solidFill>
                  <a:srgbClr val="FFE5E5"/>
                </a:solidFill>
                <a:latin typeface="DM Sans" pitchFamily="34" charset="0"/>
                <a:ea typeface="DM Sans" pitchFamily="34" charset="-122"/>
                <a:cs typeface="DM Sans" pitchFamily="34" charset="-120"/>
              </a:rPr>
              <a:t>Across categories, items like Jewelry, Pants, and Sandals appear among the most purchased, showing consistent demand.</a:t>
            </a:r>
          </a:p>
          <a:p>
            <a:pPr>
              <a:lnSpc>
                <a:spcPts val="2050"/>
              </a:lnSpc>
            </a:pPr>
            <a:r>
              <a:rPr lang="en-US" sz="1300" dirty="0">
                <a:solidFill>
                  <a:srgbClr val="FFE5E5"/>
                </a:solidFill>
                <a:latin typeface="DM Sans" pitchFamily="34" charset="0"/>
                <a:ea typeface="DM Sans" pitchFamily="34" charset="-122"/>
                <a:cs typeface="DM Sans" pitchFamily="34" charset="-120"/>
              </a:rPr>
              <a:t>This indicates category concentration, suggesting a focus on cross-selling related products to boost overall sales..</a:t>
            </a:r>
            <a:endParaRPr lang="en-US" sz="1300" dirty="0"/>
          </a:p>
        </p:txBody>
      </p:sp>
      <p:sp>
        <p:nvSpPr>
          <p:cNvPr id="12" name="Text 7">
            <a:extLst>
              <a:ext uri="{FF2B5EF4-FFF2-40B4-BE49-F238E27FC236}">
                <a16:creationId xmlns:a16="http://schemas.microsoft.com/office/drawing/2014/main" id="{9D45A696-78ED-9636-0895-92CD94324629}"/>
              </a:ext>
            </a:extLst>
          </p:cNvPr>
          <p:cNvSpPr/>
          <p:nvPr/>
        </p:nvSpPr>
        <p:spPr>
          <a:xfrm>
            <a:off x="665321" y="7365563"/>
            <a:ext cx="13299758" cy="532209"/>
          </a:xfrm>
          <a:prstGeom prst="rect">
            <a:avLst/>
          </a:prstGeom>
          <a:noFill/>
          <a:ln/>
        </p:spPr>
        <p:txBody>
          <a:bodyPr wrap="square" lIns="0" tIns="0" rIns="0" bIns="0" rtlCol="0" anchor="t"/>
          <a:lstStyle/>
          <a:p>
            <a:pPr marL="0" indent="0" algn="l">
              <a:lnSpc>
                <a:spcPts val="2050"/>
              </a:lnSpc>
              <a:buNone/>
            </a:pPr>
            <a:r>
              <a:rPr lang="en-US" sz="1300" dirty="0">
                <a:solidFill>
                  <a:srgbClr val="FFE5E5"/>
                </a:solidFill>
                <a:latin typeface="DM Sans" pitchFamily="34" charset="0"/>
                <a:ea typeface="DM Sans" pitchFamily="34" charset="-122"/>
                <a:cs typeface="DM Sans" pitchFamily="34" charset="-120"/>
              </a:rPr>
              <a:t>SQL-based exploratory data analysis uncovered critical patterns in customer spending, loyalty behavior, and purchase trends across multiple dimensions including demographics, product categories, and transaction characteristics.</a:t>
            </a:r>
            <a:endParaRPr lang="en-US" sz="1300" dirty="0"/>
          </a:p>
        </p:txBody>
      </p:sp>
      <p:pic>
        <p:nvPicPr>
          <p:cNvPr id="17" name="Picture 16">
            <a:extLst>
              <a:ext uri="{FF2B5EF4-FFF2-40B4-BE49-F238E27FC236}">
                <a16:creationId xmlns:a16="http://schemas.microsoft.com/office/drawing/2014/main" id="{2E2CDE61-6B5A-E3FA-3906-B9E5577870D3}"/>
              </a:ext>
            </a:extLst>
          </p:cNvPr>
          <p:cNvPicPr>
            <a:picLocks noChangeAspect="1"/>
          </p:cNvPicPr>
          <p:nvPr/>
        </p:nvPicPr>
        <p:blipFill>
          <a:blip r:embed="rId4"/>
          <a:stretch>
            <a:fillRect/>
          </a:stretch>
        </p:blipFill>
        <p:spPr>
          <a:xfrm>
            <a:off x="2140743" y="4076104"/>
            <a:ext cx="3009900" cy="1152525"/>
          </a:xfrm>
          <a:prstGeom prst="rect">
            <a:avLst/>
          </a:prstGeom>
        </p:spPr>
      </p:pic>
      <p:pic>
        <p:nvPicPr>
          <p:cNvPr id="18" name="Picture 17">
            <a:extLst>
              <a:ext uri="{FF2B5EF4-FFF2-40B4-BE49-F238E27FC236}">
                <a16:creationId xmlns:a16="http://schemas.microsoft.com/office/drawing/2014/main" id="{640D02B6-7ED6-6E6A-C8BF-7D224D8B8AEF}"/>
              </a:ext>
            </a:extLst>
          </p:cNvPr>
          <p:cNvPicPr>
            <a:picLocks noChangeAspect="1"/>
          </p:cNvPicPr>
          <p:nvPr/>
        </p:nvPicPr>
        <p:blipFill>
          <a:blip r:embed="rId5"/>
          <a:stretch>
            <a:fillRect/>
          </a:stretch>
        </p:blipFill>
        <p:spPr>
          <a:xfrm>
            <a:off x="7724577" y="4184689"/>
            <a:ext cx="2797175" cy="2087880"/>
          </a:xfrm>
          <a:prstGeom prst="rect">
            <a:avLst/>
          </a:prstGeom>
        </p:spPr>
      </p:pic>
    </p:spTree>
    <p:extLst>
      <p:ext uri="{BB962C8B-B14F-4D97-AF65-F5344CB8AC3E}">
        <p14:creationId xmlns:p14="http://schemas.microsoft.com/office/powerpoint/2010/main" val="2837974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75CF3C-02BB-CAA6-D44C-6E44F65A84F4}"/>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42385400-8A64-417C-5DF2-2E2FA160645E}"/>
              </a:ext>
            </a:extLst>
          </p:cNvPr>
          <p:cNvPicPr>
            <a:picLocks noChangeAspect="1"/>
          </p:cNvPicPr>
          <p:nvPr/>
        </p:nvPicPr>
        <p:blipFill>
          <a:blip r:embed="rId3"/>
          <a:stretch>
            <a:fillRect/>
          </a:stretch>
        </p:blipFill>
        <p:spPr>
          <a:xfrm>
            <a:off x="0" y="0"/>
            <a:ext cx="14630400" cy="2079069"/>
          </a:xfrm>
          <a:prstGeom prst="rect">
            <a:avLst/>
          </a:prstGeom>
        </p:spPr>
      </p:pic>
      <p:sp>
        <p:nvSpPr>
          <p:cNvPr id="3" name="Text 0">
            <a:extLst>
              <a:ext uri="{FF2B5EF4-FFF2-40B4-BE49-F238E27FC236}">
                <a16:creationId xmlns:a16="http://schemas.microsoft.com/office/drawing/2014/main" id="{536B8996-4AE0-AD49-0393-8C074F4545E9}"/>
              </a:ext>
            </a:extLst>
          </p:cNvPr>
          <p:cNvSpPr/>
          <p:nvPr/>
        </p:nvSpPr>
        <p:spPr>
          <a:xfrm>
            <a:off x="665321" y="2536388"/>
            <a:ext cx="5960745" cy="547092"/>
          </a:xfrm>
          <a:prstGeom prst="rect">
            <a:avLst/>
          </a:prstGeom>
          <a:noFill/>
          <a:ln/>
        </p:spPr>
        <p:txBody>
          <a:bodyPr wrap="none" lIns="0" tIns="0" rIns="0" bIns="0" rtlCol="0" anchor="t"/>
          <a:lstStyle/>
          <a:p>
            <a:pPr marL="0" indent="0" algn="l">
              <a:lnSpc>
                <a:spcPts val="4300"/>
              </a:lnSpc>
              <a:buNone/>
            </a:pPr>
            <a:r>
              <a:rPr lang="en-US" sz="3400" dirty="0">
                <a:solidFill>
                  <a:srgbClr val="FAEBEB"/>
                </a:solidFill>
                <a:latin typeface="Dela Gothic One" pitchFamily="34" charset="0"/>
                <a:ea typeface="Dela Gothic One" pitchFamily="34" charset="-122"/>
                <a:cs typeface="Dela Gothic One" pitchFamily="34" charset="-120"/>
              </a:rPr>
              <a:t>Key Customer Insights</a:t>
            </a:r>
            <a:endParaRPr lang="en-US" sz="3400" dirty="0"/>
          </a:p>
        </p:txBody>
      </p:sp>
      <p:sp>
        <p:nvSpPr>
          <p:cNvPr id="4" name="Shape 1">
            <a:extLst>
              <a:ext uri="{FF2B5EF4-FFF2-40B4-BE49-F238E27FC236}">
                <a16:creationId xmlns:a16="http://schemas.microsoft.com/office/drawing/2014/main" id="{BF2B394D-818A-9F7C-6975-B842D6C1F5B0}"/>
              </a:ext>
            </a:extLst>
          </p:cNvPr>
          <p:cNvSpPr/>
          <p:nvPr/>
        </p:nvSpPr>
        <p:spPr>
          <a:xfrm>
            <a:off x="665321" y="3332917"/>
            <a:ext cx="6566654" cy="3845600"/>
          </a:xfrm>
          <a:prstGeom prst="roundRect">
            <a:avLst>
              <a:gd name="adj" fmla="val 1817"/>
            </a:avLst>
          </a:prstGeom>
          <a:solidFill>
            <a:srgbClr val="740B0B"/>
          </a:solidFill>
          <a:ln w="7620">
            <a:solidFill>
              <a:srgbClr val="8D2424"/>
            </a:solidFill>
            <a:prstDash val="solid"/>
          </a:ln>
        </p:spPr>
      </p:sp>
      <p:sp>
        <p:nvSpPr>
          <p:cNvPr id="5" name="Text 2">
            <a:extLst>
              <a:ext uri="{FF2B5EF4-FFF2-40B4-BE49-F238E27FC236}">
                <a16:creationId xmlns:a16="http://schemas.microsoft.com/office/drawing/2014/main" id="{35518268-FD05-9149-5B22-1E6B821591DE}"/>
              </a:ext>
            </a:extLst>
          </p:cNvPr>
          <p:cNvSpPr/>
          <p:nvPr/>
        </p:nvSpPr>
        <p:spPr>
          <a:xfrm>
            <a:off x="839272" y="3506867"/>
            <a:ext cx="2930723" cy="328255"/>
          </a:xfrm>
          <a:prstGeom prst="rect">
            <a:avLst/>
          </a:prstGeom>
          <a:noFill/>
          <a:ln/>
        </p:spPr>
        <p:txBody>
          <a:bodyPr wrap="none" lIns="0" tIns="0" rIns="0" bIns="0" rtlCol="0" anchor="t"/>
          <a:lstStyle/>
          <a:p>
            <a:pPr>
              <a:lnSpc>
                <a:spcPts val="2550"/>
              </a:lnSpc>
            </a:pPr>
            <a:r>
              <a:rPr lang="en-US" sz="2050" dirty="0">
                <a:solidFill>
                  <a:srgbClr val="FFE5E5"/>
                </a:solidFill>
                <a:latin typeface="Dela Gothic One" pitchFamily="34" charset="0"/>
                <a:ea typeface="Dela Gothic One" pitchFamily="34" charset="-122"/>
                <a:cs typeface="Dela Gothic One" pitchFamily="34" charset="-120"/>
              </a:rPr>
              <a:t>Subscriber Spending Analysis</a:t>
            </a:r>
            <a:endParaRPr lang="en-US" sz="2050" dirty="0"/>
          </a:p>
        </p:txBody>
      </p:sp>
      <p:sp>
        <p:nvSpPr>
          <p:cNvPr id="7" name="Text 3">
            <a:extLst>
              <a:ext uri="{FF2B5EF4-FFF2-40B4-BE49-F238E27FC236}">
                <a16:creationId xmlns:a16="http://schemas.microsoft.com/office/drawing/2014/main" id="{5F39EEFF-6814-D1BD-9D00-C61F6FA12AFD}"/>
              </a:ext>
            </a:extLst>
          </p:cNvPr>
          <p:cNvSpPr/>
          <p:nvPr/>
        </p:nvSpPr>
        <p:spPr>
          <a:xfrm>
            <a:off x="839272" y="5672257"/>
            <a:ext cx="6218753" cy="659126"/>
          </a:xfrm>
          <a:prstGeom prst="rect">
            <a:avLst/>
          </a:prstGeom>
          <a:noFill/>
          <a:ln/>
        </p:spPr>
        <p:txBody>
          <a:bodyPr wrap="square" lIns="0" tIns="0" rIns="0" bIns="0" rtlCol="0" anchor="t"/>
          <a:lstStyle/>
          <a:p>
            <a:pPr>
              <a:lnSpc>
                <a:spcPts val="2050"/>
              </a:lnSpc>
            </a:pPr>
            <a:r>
              <a:rPr lang="en-US" sz="1300" dirty="0">
                <a:solidFill>
                  <a:srgbClr val="FFE5E5"/>
                </a:solidFill>
                <a:latin typeface="DM Sans" pitchFamily="34" charset="0"/>
                <a:ea typeface="DM Sans" pitchFamily="34" charset="-122"/>
                <a:cs typeface="DM Sans" pitchFamily="34" charset="-120"/>
              </a:rPr>
              <a:t> Subscribers, though fewer in number, contribute a higher total revenue (₹62,645) and maintain a strong average spend.</a:t>
            </a:r>
          </a:p>
          <a:p>
            <a:pPr>
              <a:lnSpc>
                <a:spcPts val="2050"/>
              </a:lnSpc>
            </a:pPr>
            <a:r>
              <a:rPr lang="en-US" sz="1300" dirty="0">
                <a:solidFill>
                  <a:srgbClr val="FFE5E5"/>
                </a:solidFill>
                <a:latin typeface="DM Sans" pitchFamily="34" charset="0"/>
                <a:ea typeface="DM Sans" pitchFamily="34" charset="-122"/>
                <a:cs typeface="DM Sans" pitchFamily="34" charset="-120"/>
              </a:rPr>
              <a:t>This shows that subscription programs boost customer loyalty and spending consistency — worth expanding further.</a:t>
            </a:r>
          </a:p>
          <a:p>
            <a:pPr>
              <a:lnSpc>
                <a:spcPts val="2050"/>
              </a:lnSpc>
            </a:pPr>
            <a:endParaRPr lang="en-US" sz="1300" dirty="0"/>
          </a:p>
        </p:txBody>
      </p:sp>
      <p:sp>
        <p:nvSpPr>
          <p:cNvPr id="8" name="Shape 4">
            <a:extLst>
              <a:ext uri="{FF2B5EF4-FFF2-40B4-BE49-F238E27FC236}">
                <a16:creationId xmlns:a16="http://schemas.microsoft.com/office/drawing/2014/main" id="{FC00EC9D-AA22-264E-D30D-D95F2D68AD0F}"/>
              </a:ext>
            </a:extLst>
          </p:cNvPr>
          <p:cNvSpPr/>
          <p:nvPr/>
        </p:nvSpPr>
        <p:spPr>
          <a:xfrm>
            <a:off x="7398306" y="3332917"/>
            <a:ext cx="6566773" cy="3845600"/>
          </a:xfrm>
          <a:prstGeom prst="roundRect">
            <a:avLst>
              <a:gd name="adj" fmla="val 1817"/>
            </a:avLst>
          </a:prstGeom>
          <a:solidFill>
            <a:srgbClr val="740B0B"/>
          </a:solidFill>
          <a:ln w="7620">
            <a:solidFill>
              <a:srgbClr val="8D2424"/>
            </a:solidFill>
            <a:prstDash val="solid"/>
          </a:ln>
        </p:spPr>
      </p:sp>
      <p:sp>
        <p:nvSpPr>
          <p:cNvPr id="9" name="Text 5">
            <a:extLst>
              <a:ext uri="{FF2B5EF4-FFF2-40B4-BE49-F238E27FC236}">
                <a16:creationId xmlns:a16="http://schemas.microsoft.com/office/drawing/2014/main" id="{DC37C26E-18E1-22A8-2378-3D0C52523202}"/>
              </a:ext>
            </a:extLst>
          </p:cNvPr>
          <p:cNvSpPr/>
          <p:nvPr/>
        </p:nvSpPr>
        <p:spPr>
          <a:xfrm>
            <a:off x="7572256" y="3506867"/>
            <a:ext cx="2626162" cy="328255"/>
          </a:xfrm>
          <a:prstGeom prst="rect">
            <a:avLst/>
          </a:prstGeom>
          <a:noFill/>
          <a:ln/>
        </p:spPr>
        <p:txBody>
          <a:bodyPr wrap="none" lIns="0" tIns="0" rIns="0" bIns="0" rtlCol="0" anchor="t"/>
          <a:lstStyle/>
          <a:p>
            <a:pPr marL="0" indent="0" algn="l">
              <a:lnSpc>
                <a:spcPts val="2550"/>
              </a:lnSpc>
              <a:buNone/>
            </a:pPr>
            <a:r>
              <a:rPr lang="en-US" sz="2050" dirty="0">
                <a:solidFill>
                  <a:srgbClr val="FFE5E5"/>
                </a:solidFill>
                <a:latin typeface="Dela Gothic One" pitchFamily="34" charset="0"/>
                <a:ea typeface="Dela Gothic One" pitchFamily="34" charset="-122"/>
              </a:rPr>
              <a:t>Top 5 Discounted Products</a:t>
            </a:r>
            <a:endParaRPr lang="en-US" sz="2050" dirty="0"/>
          </a:p>
        </p:txBody>
      </p:sp>
      <p:sp>
        <p:nvSpPr>
          <p:cNvPr id="11" name="Text 6">
            <a:extLst>
              <a:ext uri="{FF2B5EF4-FFF2-40B4-BE49-F238E27FC236}">
                <a16:creationId xmlns:a16="http://schemas.microsoft.com/office/drawing/2014/main" id="{10EE5F71-7B6A-DCF1-8470-24187A5E9CD4}"/>
              </a:ext>
            </a:extLst>
          </p:cNvPr>
          <p:cNvSpPr/>
          <p:nvPr/>
        </p:nvSpPr>
        <p:spPr>
          <a:xfrm>
            <a:off x="10848023" y="4114800"/>
            <a:ext cx="2943106" cy="2889767"/>
          </a:xfrm>
          <a:prstGeom prst="rect">
            <a:avLst/>
          </a:prstGeom>
          <a:noFill/>
          <a:ln/>
        </p:spPr>
        <p:txBody>
          <a:bodyPr wrap="square" lIns="0" tIns="0" rIns="0" bIns="0" rtlCol="0" anchor="t"/>
          <a:lstStyle/>
          <a:p>
            <a:pPr>
              <a:lnSpc>
                <a:spcPts val="2050"/>
              </a:lnSpc>
            </a:pPr>
            <a:r>
              <a:rPr lang="en-US" sz="1300" dirty="0">
                <a:solidFill>
                  <a:srgbClr val="FFE5E5"/>
                </a:solidFill>
                <a:latin typeface="DM Sans" pitchFamily="34" charset="0"/>
                <a:ea typeface="DM Sans" pitchFamily="34" charset="-122"/>
                <a:cs typeface="DM Sans" pitchFamily="34" charset="-120"/>
              </a:rPr>
              <a:t>Products like Hats, Sneakers, and Coats have the highest discount rates (≈47–50%), showing they are frequently promoted to drive sales.</a:t>
            </a:r>
          </a:p>
          <a:p>
            <a:pPr>
              <a:lnSpc>
                <a:spcPts val="2050"/>
              </a:lnSpc>
            </a:pPr>
            <a:r>
              <a:rPr lang="en-US" sz="1300" dirty="0">
                <a:solidFill>
                  <a:srgbClr val="FFE5E5"/>
                </a:solidFill>
                <a:latin typeface="DM Sans" pitchFamily="34" charset="0"/>
                <a:ea typeface="DM Sans" pitchFamily="34" charset="-122"/>
                <a:cs typeface="DM Sans" pitchFamily="34" charset="-120"/>
              </a:rPr>
              <a:t>These items likely attract deal-seekers — optimizing discount levels could maintain demand while protecting profit margins.</a:t>
            </a:r>
          </a:p>
          <a:p>
            <a:pPr>
              <a:lnSpc>
                <a:spcPts val="2050"/>
              </a:lnSpc>
            </a:pPr>
            <a:r>
              <a:rPr lang="en-US" sz="1300" dirty="0">
                <a:solidFill>
                  <a:srgbClr val="FFE5E5"/>
                </a:solidFill>
                <a:latin typeface="DM Sans" pitchFamily="34" charset="0"/>
                <a:ea typeface="DM Sans" pitchFamily="34" charset="-122"/>
                <a:cs typeface="DM Sans" pitchFamily="34" charset="-120"/>
              </a:rPr>
              <a:t>.</a:t>
            </a:r>
            <a:endParaRPr lang="en-US" sz="1300" dirty="0"/>
          </a:p>
        </p:txBody>
      </p:sp>
      <p:sp>
        <p:nvSpPr>
          <p:cNvPr id="12" name="Text 7">
            <a:extLst>
              <a:ext uri="{FF2B5EF4-FFF2-40B4-BE49-F238E27FC236}">
                <a16:creationId xmlns:a16="http://schemas.microsoft.com/office/drawing/2014/main" id="{94EB7F70-976C-3D0C-3846-F5C3097D1881}"/>
              </a:ext>
            </a:extLst>
          </p:cNvPr>
          <p:cNvSpPr/>
          <p:nvPr/>
        </p:nvSpPr>
        <p:spPr>
          <a:xfrm>
            <a:off x="665321" y="7365563"/>
            <a:ext cx="13299758" cy="532209"/>
          </a:xfrm>
          <a:prstGeom prst="rect">
            <a:avLst/>
          </a:prstGeom>
          <a:noFill/>
          <a:ln/>
        </p:spPr>
        <p:txBody>
          <a:bodyPr wrap="square" lIns="0" tIns="0" rIns="0" bIns="0" rtlCol="0" anchor="t"/>
          <a:lstStyle/>
          <a:p>
            <a:pPr marL="0" indent="0" algn="l">
              <a:lnSpc>
                <a:spcPts val="2050"/>
              </a:lnSpc>
              <a:buNone/>
            </a:pPr>
            <a:r>
              <a:rPr lang="en-US" sz="1300" dirty="0">
                <a:solidFill>
                  <a:srgbClr val="FFE5E5"/>
                </a:solidFill>
                <a:latin typeface="DM Sans" pitchFamily="34" charset="0"/>
                <a:ea typeface="DM Sans" pitchFamily="34" charset="-122"/>
                <a:cs typeface="DM Sans" pitchFamily="34" charset="-120"/>
              </a:rPr>
              <a:t>SQL-based exploratory data analysis uncovered critical patterns in customer spending, loyalty behavior, and purchase trends across multiple dimensions including demographics, product categories, and transaction characteristics.</a:t>
            </a:r>
            <a:endParaRPr lang="en-US" sz="1300" dirty="0"/>
          </a:p>
        </p:txBody>
      </p:sp>
      <p:pic>
        <p:nvPicPr>
          <p:cNvPr id="6" name="Picture 5">
            <a:extLst>
              <a:ext uri="{FF2B5EF4-FFF2-40B4-BE49-F238E27FC236}">
                <a16:creationId xmlns:a16="http://schemas.microsoft.com/office/drawing/2014/main" id="{100F4940-8C26-9CDD-9634-D7AFFE9F25E6}"/>
              </a:ext>
            </a:extLst>
          </p:cNvPr>
          <p:cNvPicPr>
            <a:picLocks noChangeAspect="1"/>
          </p:cNvPicPr>
          <p:nvPr/>
        </p:nvPicPr>
        <p:blipFill>
          <a:blip r:embed="rId4"/>
          <a:stretch>
            <a:fillRect/>
          </a:stretch>
        </p:blipFill>
        <p:spPr>
          <a:xfrm>
            <a:off x="976865" y="4114800"/>
            <a:ext cx="5869516" cy="1123950"/>
          </a:xfrm>
          <a:prstGeom prst="rect">
            <a:avLst/>
          </a:prstGeom>
        </p:spPr>
      </p:pic>
      <p:pic>
        <p:nvPicPr>
          <p:cNvPr id="10" name="Picture 9">
            <a:extLst>
              <a:ext uri="{FF2B5EF4-FFF2-40B4-BE49-F238E27FC236}">
                <a16:creationId xmlns:a16="http://schemas.microsoft.com/office/drawing/2014/main" id="{C7307CA3-7D47-B28A-6DEE-F1534AB20963}"/>
              </a:ext>
            </a:extLst>
          </p:cNvPr>
          <p:cNvPicPr>
            <a:picLocks noChangeAspect="1"/>
          </p:cNvPicPr>
          <p:nvPr/>
        </p:nvPicPr>
        <p:blipFill>
          <a:blip r:embed="rId5"/>
          <a:stretch>
            <a:fillRect/>
          </a:stretch>
        </p:blipFill>
        <p:spPr>
          <a:xfrm>
            <a:off x="7933373" y="4353995"/>
            <a:ext cx="2505075" cy="1647825"/>
          </a:xfrm>
          <a:prstGeom prst="rect">
            <a:avLst/>
          </a:prstGeom>
        </p:spPr>
      </p:pic>
    </p:spTree>
    <p:extLst>
      <p:ext uri="{BB962C8B-B14F-4D97-AF65-F5344CB8AC3E}">
        <p14:creationId xmlns:p14="http://schemas.microsoft.com/office/powerpoint/2010/main" val="23853586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TotalTime>
  <Words>1426</Words>
  <Application>Microsoft Office PowerPoint</Application>
  <PresentationFormat>Custom</PresentationFormat>
  <Paragraphs>149</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Dela Gothic One Light</vt:lpstr>
      <vt:lpstr>Dela Gothic One</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Mukesh Udatha</dc:creator>
  <cp:lastModifiedBy>Mukesh Udatha</cp:lastModifiedBy>
  <cp:revision>2</cp:revision>
  <dcterms:created xsi:type="dcterms:W3CDTF">2025-11-12T14:22:55Z</dcterms:created>
  <dcterms:modified xsi:type="dcterms:W3CDTF">2025-11-12T15:09:34Z</dcterms:modified>
</cp:coreProperties>
</file>